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314" r:id="rId3"/>
    <p:sldId id="315" r:id="rId4"/>
    <p:sldId id="339" r:id="rId5"/>
    <p:sldId id="261" r:id="rId6"/>
    <p:sldId id="338" r:id="rId7"/>
    <p:sldId id="340" r:id="rId8"/>
    <p:sldId id="341" r:id="rId9"/>
    <p:sldId id="342" r:id="rId10"/>
    <p:sldId id="343" r:id="rId11"/>
    <p:sldId id="344" r:id="rId12"/>
    <p:sldId id="326" r:id="rId13"/>
    <p:sldId id="327" r:id="rId14"/>
    <p:sldId id="328" r:id="rId15"/>
    <p:sldId id="329" r:id="rId16"/>
    <p:sldId id="330" r:id="rId17"/>
    <p:sldId id="347" r:id="rId18"/>
    <p:sldId id="324" r:id="rId19"/>
    <p:sldId id="345" r:id="rId20"/>
    <p:sldId id="346" r:id="rId21"/>
    <p:sldId id="348" r:id="rId22"/>
    <p:sldId id="349" r:id="rId23"/>
    <p:sldId id="351" r:id="rId24"/>
    <p:sldId id="350" r:id="rId25"/>
    <p:sldId id="355" r:id="rId26"/>
    <p:sldId id="356" r:id="rId27"/>
    <p:sldId id="357" r:id="rId28"/>
    <p:sldId id="358" r:id="rId29"/>
    <p:sldId id="361" r:id="rId30"/>
    <p:sldId id="370" r:id="rId31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33CC33"/>
    <a:srgbClr val="EAEAEA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1" d="100"/>
          <a:sy n="121" d="100"/>
        </p:scale>
        <p:origin x="-504" y="8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E706D04-E0F8-8042-83FC-939D899CD81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071271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706D04-E0F8-8042-83FC-939D899CD810}" type="slidenum">
              <a:rPr lang="it-IT" smtClean="0"/>
              <a:pPr>
                <a:defRPr/>
              </a:pPr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31787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2DF91-D7C4-5747-8982-8711861D0ED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96679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5184A6-A139-E84D-8535-4464590D105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517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6CEEB-0376-7340-9F0B-35E932CAEF3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16196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1B892-3851-2140-90C2-3FE8A6CA72E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18960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9C4F0-DD4C-884C-8051-C59F5DA709C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24062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63BF6-1F68-1A47-983E-51FD35A2C1A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87653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A3470-A101-2D4F-9867-782D05A584A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74439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D9087-67D4-AF41-ADBE-FF586562C6C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0552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1D9AD-557E-D347-976F-1D906FF29A2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00986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F586E-14F2-4341-9EE5-6EAB1421639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43625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091D1-2222-2942-9B5B-1AD70FB47DD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82859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36627FA-1E79-F243-BD58-7D100A39043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banalisi.net/gifs/azien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banalisi.net/gifs/azien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banalisi.net/gifs/azien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banalisi.net/gifs/azien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banalisi.net/gifs/azien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banalisi.net/gifs/azien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banalisi.net/gifs/azien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banalisi.net/gifs/azien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banalisi.net/gifs/azien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banalisi.net/gifs/azien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banalisi.net/gifs/azien.jpg" TargetMode="External"/><Relationship Id="rId7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banalisi.net/gifs/azien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5.jpeg"/><Relationship Id="rId4" Type="http://schemas.openxmlformats.org/officeDocument/2006/relationships/hyperlink" Target="http://www.labanalisi.net/gifs/azien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banalisi.net/gifs/azien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banalisi.net/gifs/azien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6.png"/><Relationship Id="rId5" Type="http://schemas.openxmlformats.org/officeDocument/2006/relationships/image" Target="../media/image5.jpeg"/><Relationship Id="rId4" Type="http://schemas.openxmlformats.org/officeDocument/2006/relationships/hyperlink" Target="http://www.labanalisi.net/gifs/azien.jp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banalisi.net/gifs/azien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banalisi.net/gifs/azien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banalisi.net/gifs/azien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banalisi.net/gifs/azien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banalisi.net/gifs/azien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banalisi.net/gifs/azien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5.jpeg"/><Relationship Id="rId4" Type="http://schemas.openxmlformats.org/officeDocument/2006/relationships/hyperlink" Target="http://www.labanalisi.net/gifs/azien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banalisi.net/gifs/azien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banalisi.net/gifs/azien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0" y="1887538"/>
            <a:ext cx="8316913" cy="1470025"/>
          </a:xfrm>
        </p:spPr>
        <p:txBody>
          <a:bodyPr/>
          <a:lstStyle/>
          <a:p>
            <a:pPr eaLnBrk="1" hangingPunct="1">
              <a:defRPr/>
            </a:pPr>
            <a:r>
              <a:rPr lang="it-IT" sz="3600" b="1" dirty="0" smtClean="0">
                <a:cs typeface="+mj-cs"/>
              </a:rPr>
              <a:t>SLA: presa in carico di un paziente con malattia complessa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908425"/>
            <a:ext cx="8640763" cy="175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sz="2000" i="1">
                <a:latin typeface="Arial" charset="0"/>
                <a:ea typeface="ＭＳ Ｐゴシック" charset="0"/>
              </a:rPr>
              <a:t>Dott. Gianni Sorarù</a:t>
            </a:r>
          </a:p>
          <a:p>
            <a:pPr eaLnBrk="1" hangingPunct="1">
              <a:lnSpc>
                <a:spcPct val="80000"/>
              </a:lnSpc>
            </a:pPr>
            <a:r>
              <a:rPr lang="it-IT" sz="2000">
                <a:latin typeface="Arial" charset="0"/>
                <a:ea typeface="ＭＳ Ｐゴシック" charset="0"/>
              </a:rPr>
              <a:t>Ambulatorio Malattie del Motoneurone</a:t>
            </a:r>
          </a:p>
          <a:p>
            <a:pPr eaLnBrk="1" hangingPunct="1">
              <a:lnSpc>
                <a:spcPct val="80000"/>
              </a:lnSpc>
            </a:pPr>
            <a:r>
              <a:rPr lang="it-IT" sz="2000">
                <a:latin typeface="Arial" charset="0"/>
                <a:ea typeface="ＭＳ Ｐゴシック" charset="0"/>
              </a:rPr>
              <a:t>Clinica Neurologica – Az. Ospedaliera Padova</a:t>
            </a:r>
          </a:p>
          <a:p>
            <a:pPr eaLnBrk="1" hangingPunct="1">
              <a:lnSpc>
                <a:spcPct val="80000"/>
              </a:lnSpc>
            </a:pPr>
            <a:r>
              <a:rPr lang="it-IT" sz="2000">
                <a:latin typeface="Arial" charset="0"/>
                <a:ea typeface="ＭＳ Ｐゴシック" charset="0"/>
              </a:rPr>
              <a:t>Università di Padova</a:t>
            </a:r>
          </a:p>
        </p:txBody>
      </p:sp>
      <p:sp>
        <p:nvSpPr>
          <p:cNvPr id="14339" name="Text Box 8"/>
          <p:cNvSpPr txBox="1">
            <a:spLocks noChangeArrowheads="1"/>
          </p:cNvSpPr>
          <p:nvPr/>
        </p:nvSpPr>
        <p:spPr bwMode="auto">
          <a:xfrm>
            <a:off x="6084888" y="6372225"/>
            <a:ext cx="3019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800"/>
              <a:t>Padova, 23 settembre 2016</a:t>
            </a:r>
          </a:p>
        </p:txBody>
      </p:sp>
      <p:sp>
        <p:nvSpPr>
          <p:cNvPr id="14340" name="Rectangle 15"/>
          <p:cNvSpPr>
            <a:spLocks noChangeArrowheads="1"/>
          </p:cNvSpPr>
          <p:nvPr/>
        </p:nvSpPr>
        <p:spPr bwMode="auto">
          <a:xfrm>
            <a:off x="0" y="-26988"/>
            <a:ext cx="9144000" cy="10525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/>
          </a:p>
        </p:txBody>
      </p:sp>
      <p:pic>
        <p:nvPicPr>
          <p:cNvPr id="14341" name="Picture 14" descr="unipd-logo"/>
          <p:cNvPicPr>
            <a:picLocks noChangeAspect="1" noChangeArrowheads="1"/>
          </p:cNvPicPr>
          <p:nvPr/>
        </p:nvPicPr>
        <p:blipFill>
          <a:blip r:embed="rId2">
            <a:lum bright="10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9747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7" descr="966462SUB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10575" y="17463"/>
            <a:ext cx="6477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5013325"/>
            <a:ext cx="1392238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  <p:pic>
        <p:nvPicPr>
          <p:cNvPr id="30722" name="Picture 3" descr="Immagin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63" y="73025"/>
            <a:ext cx="89058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1023938" y="234950"/>
            <a:ext cx="2132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>
                <a:solidFill>
                  <a:srgbClr val="CCECFF"/>
                </a:solidFill>
              </a:rPr>
              <a:t>UNIVERSITA</a:t>
            </a:r>
            <a:r>
              <a:rPr lang="ja-JP" altLang="it-IT" sz="1200">
                <a:solidFill>
                  <a:srgbClr val="CCECFF"/>
                </a:solidFill>
              </a:rPr>
              <a:t>’</a:t>
            </a:r>
            <a:r>
              <a:rPr lang="it-IT" altLang="ja-JP" sz="1200">
                <a:solidFill>
                  <a:srgbClr val="CCECFF"/>
                </a:solidFill>
              </a:rPr>
              <a:t> DEGLI STUDI</a:t>
            </a:r>
          </a:p>
          <a:p>
            <a:pPr eaLnBrk="1" hangingPunct="1"/>
            <a:r>
              <a:rPr lang="it-IT" sz="1200">
                <a:solidFill>
                  <a:srgbClr val="CCECFF"/>
                </a:solidFill>
              </a:rPr>
              <a:t>DI PADOVA</a:t>
            </a:r>
          </a:p>
        </p:txBody>
      </p:sp>
      <p:pic>
        <p:nvPicPr>
          <p:cNvPr id="30724" name="Picture 5" descr="See full 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2800" y="73025"/>
            <a:ext cx="6032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0" y="980728"/>
            <a:ext cx="9143999" cy="9541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it-IT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SLA</a:t>
            </a:r>
          </a:p>
          <a:p>
            <a:pPr algn="ctr">
              <a:defRPr/>
            </a:pPr>
            <a:r>
              <a:rPr lang="it-I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Genetica vs Processi fisiopatologici</a:t>
            </a:r>
            <a:endParaRPr lang="it-IT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79388" y="2060848"/>
            <a:ext cx="8424862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it-IT" sz="1600" u="sng" dirty="0" smtClean="0"/>
              <a:t>Controllo qualità proteine</a:t>
            </a:r>
            <a:endParaRPr lang="it-IT" sz="1600" u="sng" dirty="0"/>
          </a:p>
          <a:p>
            <a:pPr>
              <a:lnSpc>
                <a:spcPct val="13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sz="1200" i="1" dirty="0" smtClean="0"/>
              <a:t>VCP</a:t>
            </a:r>
            <a:endParaRPr lang="it-IT" sz="1200" i="1" dirty="0"/>
          </a:p>
          <a:p>
            <a:pPr>
              <a:lnSpc>
                <a:spcPct val="13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sz="1200" i="1" dirty="0" smtClean="0"/>
              <a:t>SQSTM1</a:t>
            </a:r>
            <a:endParaRPr lang="it-IT" sz="1200" i="1" dirty="0"/>
          </a:p>
          <a:p>
            <a:pPr>
              <a:lnSpc>
                <a:spcPct val="13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sz="1200" i="1" dirty="0" smtClean="0"/>
              <a:t>UBQLN2</a:t>
            </a:r>
          </a:p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it-IT" sz="1600" u="sng" dirty="0" smtClean="0"/>
              <a:t>Dinamica citoscheletro</a:t>
            </a:r>
            <a:endParaRPr lang="it-IT" sz="1600" u="sng" dirty="0"/>
          </a:p>
          <a:p>
            <a:pPr>
              <a:lnSpc>
                <a:spcPct val="13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sz="1200" i="1" dirty="0" smtClean="0"/>
              <a:t>TUBA4A</a:t>
            </a:r>
            <a:endParaRPr lang="it-IT" sz="1200" i="1" dirty="0"/>
          </a:p>
          <a:p>
            <a:pPr>
              <a:lnSpc>
                <a:spcPct val="13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sz="1200" i="1" dirty="0" smtClean="0"/>
              <a:t>DCTN1</a:t>
            </a:r>
            <a:endParaRPr lang="it-IT" sz="1200" i="1" dirty="0"/>
          </a:p>
          <a:p>
            <a:pPr>
              <a:lnSpc>
                <a:spcPct val="13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sz="1200" i="1" dirty="0" smtClean="0"/>
              <a:t>PFN1</a:t>
            </a:r>
          </a:p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it-IT" sz="1600" u="sng" dirty="0" err="1" smtClean="0"/>
              <a:t>Processazione</a:t>
            </a:r>
            <a:r>
              <a:rPr lang="it-IT" sz="1600" u="sng" dirty="0" smtClean="0"/>
              <a:t> RNA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sz="1200" i="1" dirty="0" smtClean="0"/>
              <a:t>TARDBP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sz="1200" i="1" dirty="0" smtClean="0"/>
              <a:t>FUS</a:t>
            </a:r>
          </a:p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it-IT" sz="1600" u="sng" dirty="0" smtClean="0"/>
              <a:t>Riparazione DNA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sz="1200" i="1" dirty="0" smtClean="0"/>
              <a:t>NEK1</a:t>
            </a:r>
          </a:p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it-IT" sz="1600" u="sng" dirty="0" smtClean="0"/>
              <a:t>Stress ossidativo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sz="1200" i="1" dirty="0" smtClean="0"/>
              <a:t>SOD1</a:t>
            </a:r>
          </a:p>
          <a:p>
            <a:pPr>
              <a:lnSpc>
                <a:spcPct val="130000"/>
              </a:lnSpc>
              <a:spcBef>
                <a:spcPct val="20000"/>
              </a:spcBef>
            </a:pPr>
            <a:endParaRPr lang="it-IT" sz="1600" u="sng" dirty="0"/>
          </a:p>
          <a:p>
            <a:pPr>
              <a:spcBef>
                <a:spcPct val="20000"/>
              </a:spcBef>
            </a:pPr>
            <a:endParaRPr lang="it-IT" sz="1200" dirty="0"/>
          </a:p>
        </p:txBody>
      </p:sp>
      <p:pic>
        <p:nvPicPr>
          <p:cNvPr id="1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493640"/>
            <a:ext cx="5722301" cy="323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sellaDiTesto 2"/>
          <p:cNvSpPr txBox="1">
            <a:spLocks noChangeArrowheads="1"/>
          </p:cNvSpPr>
          <p:nvPr/>
        </p:nvSpPr>
        <p:spPr bwMode="auto">
          <a:xfrm>
            <a:off x="6300192" y="5949280"/>
            <a:ext cx="2203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n-GB" sz="1800" dirty="0">
                <a:latin typeface="Times New Roman" charset="0"/>
                <a:cs typeface="Times New Roman" charset="0"/>
              </a:rPr>
              <a:t>(</a:t>
            </a:r>
            <a:r>
              <a:rPr lang="en-GB" sz="1800" dirty="0" err="1">
                <a:latin typeface="Times New Roman" charset="0"/>
                <a:cs typeface="Times New Roman" charset="0"/>
              </a:rPr>
              <a:t>Robberecht</a:t>
            </a:r>
            <a:r>
              <a:rPr lang="en-GB" sz="1800" dirty="0">
                <a:latin typeface="Times New Roman" charset="0"/>
                <a:cs typeface="Times New Roman" charset="0"/>
              </a:rPr>
              <a:t> al, 2013)</a:t>
            </a:r>
          </a:p>
        </p:txBody>
      </p:sp>
    </p:spTree>
    <p:extLst>
      <p:ext uri="{BB962C8B-B14F-4D97-AF65-F5344CB8AC3E}">
        <p14:creationId xmlns:p14="http://schemas.microsoft.com/office/powerpoint/2010/main" xmlns="" val="227242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  <p:pic>
        <p:nvPicPr>
          <p:cNvPr id="30722" name="Picture 3" descr="Immagin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63" y="73025"/>
            <a:ext cx="89058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1023938" y="234950"/>
            <a:ext cx="2132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>
                <a:solidFill>
                  <a:srgbClr val="CCECFF"/>
                </a:solidFill>
              </a:rPr>
              <a:t>UNIVERSITA</a:t>
            </a:r>
            <a:r>
              <a:rPr lang="ja-JP" altLang="it-IT" sz="1200">
                <a:solidFill>
                  <a:srgbClr val="CCECFF"/>
                </a:solidFill>
              </a:rPr>
              <a:t>’</a:t>
            </a:r>
            <a:r>
              <a:rPr lang="it-IT" altLang="ja-JP" sz="1200">
                <a:solidFill>
                  <a:srgbClr val="CCECFF"/>
                </a:solidFill>
              </a:rPr>
              <a:t> DEGLI STUDI</a:t>
            </a:r>
          </a:p>
          <a:p>
            <a:pPr eaLnBrk="1" hangingPunct="1"/>
            <a:r>
              <a:rPr lang="it-IT" sz="1200">
                <a:solidFill>
                  <a:srgbClr val="CCECFF"/>
                </a:solidFill>
              </a:rPr>
              <a:t>DI PADOVA</a:t>
            </a:r>
          </a:p>
        </p:txBody>
      </p:sp>
      <p:pic>
        <p:nvPicPr>
          <p:cNvPr id="30724" name="Picture 5" descr="See full 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2800" y="73025"/>
            <a:ext cx="6032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0" y="980728"/>
            <a:ext cx="9143999" cy="9541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it-IT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SLA</a:t>
            </a:r>
          </a:p>
          <a:p>
            <a:pPr algn="ctr">
              <a:defRPr/>
            </a:pPr>
            <a:r>
              <a:rPr lang="it-I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Genetica vs Consulenza genetica</a:t>
            </a:r>
            <a:endParaRPr lang="it-IT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128" y="2924944"/>
            <a:ext cx="3096344" cy="223088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95536" y="2706593"/>
            <a:ext cx="4596130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it-IT" sz="2400" dirty="0" smtClean="0"/>
              <a:t>Anamnesi familiari incomplete</a:t>
            </a:r>
          </a:p>
          <a:p>
            <a:pPr marL="342900" indent="-342900">
              <a:buFont typeface="Arial"/>
              <a:buChar char="•"/>
            </a:pPr>
            <a:endParaRPr lang="it-IT" sz="2400" dirty="0" smtClean="0"/>
          </a:p>
          <a:p>
            <a:pPr marL="342900" indent="-342900">
              <a:buFont typeface="Arial"/>
              <a:buChar char="•"/>
            </a:pPr>
            <a:r>
              <a:rPr lang="it-IT" sz="2400" dirty="0" smtClean="0"/>
              <a:t>Molti nuovi geni</a:t>
            </a:r>
          </a:p>
          <a:p>
            <a:pPr marL="342900" indent="-342900">
              <a:buFont typeface="Arial"/>
              <a:buChar char="•"/>
            </a:pPr>
            <a:endParaRPr lang="it-IT" sz="2400" dirty="0"/>
          </a:p>
          <a:p>
            <a:pPr marL="342900" indent="-342900">
              <a:buFont typeface="Arial"/>
              <a:buChar char="•"/>
            </a:pPr>
            <a:r>
              <a:rPr lang="it-IT" sz="2400" dirty="0" smtClean="0"/>
              <a:t>Penetranza incompleta</a:t>
            </a:r>
          </a:p>
          <a:p>
            <a:endParaRPr lang="it-IT" sz="2400" dirty="0" smtClean="0"/>
          </a:p>
          <a:p>
            <a:pPr marL="342900" indent="-342900">
              <a:buFont typeface="Arial"/>
              <a:buChar char="•"/>
            </a:pPr>
            <a:r>
              <a:rPr lang="it-IT" sz="2400" dirty="0" smtClean="0"/>
              <a:t>No terapia</a:t>
            </a:r>
            <a:endParaRPr lang="it-IT" sz="20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8726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  <p:pic>
        <p:nvPicPr>
          <p:cNvPr id="25602" name="Picture 3" descr="Immagin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63" y="73025"/>
            <a:ext cx="89058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1023938" y="234950"/>
            <a:ext cx="2132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>
                <a:solidFill>
                  <a:srgbClr val="CCECFF"/>
                </a:solidFill>
              </a:rPr>
              <a:t>UNIVERSITA</a:t>
            </a:r>
            <a:r>
              <a:rPr lang="ja-JP" altLang="it-IT" sz="1200">
                <a:solidFill>
                  <a:srgbClr val="CCECFF"/>
                </a:solidFill>
              </a:rPr>
              <a:t>’</a:t>
            </a:r>
            <a:r>
              <a:rPr lang="it-IT" altLang="ja-JP" sz="1200">
                <a:solidFill>
                  <a:srgbClr val="CCECFF"/>
                </a:solidFill>
              </a:rPr>
              <a:t> DEGLI STUDI</a:t>
            </a:r>
          </a:p>
          <a:p>
            <a:pPr eaLnBrk="1" hangingPunct="1"/>
            <a:r>
              <a:rPr lang="it-IT" sz="1200">
                <a:solidFill>
                  <a:srgbClr val="CCECFF"/>
                </a:solidFill>
              </a:rPr>
              <a:t>DI PADOVA</a:t>
            </a:r>
          </a:p>
        </p:txBody>
      </p:sp>
      <p:pic>
        <p:nvPicPr>
          <p:cNvPr id="25604" name="Picture 5" descr="See full 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2800" y="73025"/>
            <a:ext cx="6032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2843213" y="1034733"/>
            <a:ext cx="3384550" cy="954107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it-IT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SLA</a:t>
            </a:r>
          </a:p>
          <a:p>
            <a:pPr algn="ctr">
              <a:defRPr/>
            </a:pPr>
            <a:r>
              <a:rPr lang="it-IT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Eterogeneità</a:t>
            </a:r>
          </a:p>
        </p:txBody>
      </p:sp>
      <p:sp>
        <p:nvSpPr>
          <p:cNvPr id="25606" name="CasellaDiTesto 1"/>
          <p:cNvSpPr txBox="1">
            <a:spLocks noChangeArrowheads="1"/>
          </p:cNvSpPr>
          <p:nvPr/>
        </p:nvSpPr>
        <p:spPr bwMode="auto">
          <a:xfrm>
            <a:off x="107950" y="2082800"/>
            <a:ext cx="8928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4400" dirty="0"/>
              <a:t>La SLA è un disordine </a:t>
            </a:r>
            <a:r>
              <a:rPr lang="it-IT" sz="4400" b="1" dirty="0"/>
              <a:t>eterogeneo</a:t>
            </a:r>
          </a:p>
        </p:txBody>
      </p:sp>
      <p:pic>
        <p:nvPicPr>
          <p:cNvPr id="25607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213100"/>
            <a:ext cx="50006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  <p:pic>
        <p:nvPicPr>
          <p:cNvPr id="26626" name="Picture 3" descr="Immagin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63" y="73025"/>
            <a:ext cx="89058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1023938" y="234950"/>
            <a:ext cx="2132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>
                <a:solidFill>
                  <a:srgbClr val="CCECFF"/>
                </a:solidFill>
              </a:rPr>
              <a:t>UNIVERSITA</a:t>
            </a:r>
            <a:r>
              <a:rPr lang="ja-JP" altLang="it-IT" sz="1200">
                <a:solidFill>
                  <a:srgbClr val="CCECFF"/>
                </a:solidFill>
              </a:rPr>
              <a:t>’</a:t>
            </a:r>
            <a:r>
              <a:rPr lang="it-IT" altLang="ja-JP" sz="1200">
                <a:solidFill>
                  <a:srgbClr val="CCECFF"/>
                </a:solidFill>
              </a:rPr>
              <a:t> DEGLI STUDI</a:t>
            </a:r>
          </a:p>
          <a:p>
            <a:pPr eaLnBrk="1" hangingPunct="1"/>
            <a:r>
              <a:rPr lang="it-IT" sz="1200">
                <a:solidFill>
                  <a:srgbClr val="CCECFF"/>
                </a:solidFill>
              </a:rPr>
              <a:t>DI PADOVA</a:t>
            </a:r>
          </a:p>
        </p:txBody>
      </p:sp>
      <p:pic>
        <p:nvPicPr>
          <p:cNvPr id="26628" name="Picture 5" descr="See full 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2800" y="73025"/>
            <a:ext cx="6032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2843213" y="1034733"/>
            <a:ext cx="3384550" cy="954107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it-IT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SLA</a:t>
            </a:r>
          </a:p>
          <a:p>
            <a:pPr algn="ctr">
              <a:defRPr/>
            </a:pPr>
            <a:r>
              <a:rPr lang="it-IT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Eterogeneità</a:t>
            </a:r>
          </a:p>
        </p:txBody>
      </p:sp>
      <p:sp>
        <p:nvSpPr>
          <p:cNvPr id="26630" name="CasellaDiTesto 8"/>
          <p:cNvSpPr txBox="1">
            <a:spLocks noChangeArrowheads="1"/>
          </p:cNvSpPr>
          <p:nvPr/>
        </p:nvSpPr>
        <p:spPr bwMode="auto">
          <a:xfrm>
            <a:off x="250825" y="2133600"/>
            <a:ext cx="8497888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it-IT" sz="3200"/>
              <a:t>Neuropatologia</a:t>
            </a:r>
          </a:p>
          <a:p>
            <a:pPr algn="just" eaLnBrk="1" hangingPunct="1">
              <a:lnSpc>
                <a:spcPct val="150000"/>
              </a:lnSpc>
              <a:buFont typeface="Arial" charset="0"/>
              <a:buChar char="•"/>
            </a:pPr>
            <a:endParaRPr lang="it-IT" sz="3200"/>
          </a:p>
          <a:p>
            <a:pPr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it-IT" sz="3200"/>
              <a:t>Genetica</a:t>
            </a:r>
          </a:p>
          <a:p>
            <a:pPr algn="just" eaLnBrk="1" hangingPunct="1">
              <a:lnSpc>
                <a:spcPct val="150000"/>
              </a:lnSpc>
              <a:buFont typeface="Arial" charset="0"/>
              <a:buChar char="•"/>
            </a:pPr>
            <a:endParaRPr lang="it-IT" sz="3200"/>
          </a:p>
          <a:p>
            <a:pPr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it-IT" sz="3200"/>
              <a:t>Clinica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  <p:pic>
        <p:nvPicPr>
          <p:cNvPr id="27650" name="Picture 3" descr="Immagin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63" y="73025"/>
            <a:ext cx="89058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1023938" y="234950"/>
            <a:ext cx="2132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>
                <a:solidFill>
                  <a:srgbClr val="CCECFF"/>
                </a:solidFill>
              </a:rPr>
              <a:t>UNIVERSITA</a:t>
            </a:r>
            <a:r>
              <a:rPr lang="ja-JP" altLang="it-IT" sz="1200">
                <a:solidFill>
                  <a:srgbClr val="CCECFF"/>
                </a:solidFill>
              </a:rPr>
              <a:t>’</a:t>
            </a:r>
            <a:r>
              <a:rPr lang="it-IT" altLang="ja-JP" sz="1200">
                <a:solidFill>
                  <a:srgbClr val="CCECFF"/>
                </a:solidFill>
              </a:rPr>
              <a:t> DEGLI STUDI</a:t>
            </a:r>
          </a:p>
          <a:p>
            <a:pPr eaLnBrk="1" hangingPunct="1"/>
            <a:r>
              <a:rPr lang="it-IT" sz="1200">
                <a:solidFill>
                  <a:srgbClr val="CCECFF"/>
                </a:solidFill>
              </a:rPr>
              <a:t>DI PADOVA</a:t>
            </a:r>
          </a:p>
        </p:txBody>
      </p:sp>
      <p:pic>
        <p:nvPicPr>
          <p:cNvPr id="27652" name="Picture 5" descr="See full 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2800" y="73025"/>
            <a:ext cx="6032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2843213" y="1034733"/>
            <a:ext cx="3384550" cy="954107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it-IT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SLA</a:t>
            </a:r>
          </a:p>
          <a:p>
            <a:pPr algn="ctr">
              <a:defRPr/>
            </a:pPr>
            <a:r>
              <a:rPr lang="it-IT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Eterogeneità</a:t>
            </a:r>
          </a:p>
        </p:txBody>
      </p:sp>
      <p:sp>
        <p:nvSpPr>
          <p:cNvPr id="27654" name="CasellaDiTesto 8"/>
          <p:cNvSpPr txBox="1">
            <a:spLocks noChangeArrowheads="1"/>
          </p:cNvSpPr>
          <p:nvPr/>
        </p:nvSpPr>
        <p:spPr bwMode="auto">
          <a:xfrm>
            <a:off x="250825" y="2133600"/>
            <a:ext cx="8497888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it-IT" sz="3200">
                <a:solidFill>
                  <a:srgbClr val="FF0000"/>
                </a:solidFill>
              </a:rPr>
              <a:t>Neuropatologia</a:t>
            </a:r>
          </a:p>
          <a:p>
            <a:pPr algn="just" eaLnBrk="1" hangingPunct="1">
              <a:lnSpc>
                <a:spcPct val="150000"/>
              </a:lnSpc>
              <a:buFont typeface="Arial" charset="0"/>
              <a:buChar char="•"/>
            </a:pPr>
            <a:endParaRPr lang="it-IT" sz="3200"/>
          </a:p>
          <a:p>
            <a:pPr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it-IT" sz="3200"/>
              <a:t>Genetica</a:t>
            </a:r>
          </a:p>
          <a:p>
            <a:pPr algn="just" eaLnBrk="1" hangingPunct="1">
              <a:lnSpc>
                <a:spcPct val="150000"/>
              </a:lnSpc>
              <a:buFont typeface="Arial" charset="0"/>
              <a:buChar char="•"/>
            </a:pPr>
            <a:endParaRPr lang="it-IT" sz="3200"/>
          </a:p>
          <a:p>
            <a:pPr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it-IT" sz="3200"/>
              <a:t>Clinica</a:t>
            </a:r>
          </a:p>
        </p:txBody>
      </p:sp>
      <p:sp>
        <p:nvSpPr>
          <p:cNvPr id="27655" name="CasellaDiTesto 2"/>
          <p:cNvSpPr txBox="1">
            <a:spLocks noChangeArrowheads="1"/>
          </p:cNvSpPr>
          <p:nvPr/>
        </p:nvSpPr>
        <p:spPr bwMode="auto">
          <a:xfrm>
            <a:off x="6488113" y="6372225"/>
            <a:ext cx="2405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n-GB" sz="1800" dirty="0">
                <a:latin typeface="Times New Roman" charset="0"/>
                <a:cs typeface="Times New Roman" charset="0"/>
              </a:rPr>
              <a:t>(</a:t>
            </a:r>
            <a:r>
              <a:rPr lang="it-IT" sz="1800" dirty="0" err="1"/>
              <a:t>Laferrière</a:t>
            </a:r>
            <a:r>
              <a:rPr lang="it-IT" sz="1800" dirty="0"/>
              <a:t> et al</a:t>
            </a:r>
            <a:r>
              <a:rPr lang="en-GB" sz="1800" dirty="0">
                <a:latin typeface="Times New Roman" charset="0"/>
                <a:cs typeface="Times New Roman" charset="0"/>
              </a:rPr>
              <a:t>, 2015)</a:t>
            </a:r>
          </a:p>
        </p:txBody>
      </p:sp>
      <p:pic>
        <p:nvPicPr>
          <p:cNvPr id="27656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9863" y="2627313"/>
            <a:ext cx="408463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  <p:pic>
        <p:nvPicPr>
          <p:cNvPr id="28674" name="Picture 3" descr="Immagin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63" y="73025"/>
            <a:ext cx="89058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1023938" y="234950"/>
            <a:ext cx="2132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>
                <a:solidFill>
                  <a:srgbClr val="CCECFF"/>
                </a:solidFill>
              </a:rPr>
              <a:t>UNIVERSITA</a:t>
            </a:r>
            <a:r>
              <a:rPr lang="ja-JP" altLang="it-IT" sz="1200">
                <a:solidFill>
                  <a:srgbClr val="CCECFF"/>
                </a:solidFill>
              </a:rPr>
              <a:t>’</a:t>
            </a:r>
            <a:r>
              <a:rPr lang="it-IT" altLang="ja-JP" sz="1200">
                <a:solidFill>
                  <a:srgbClr val="CCECFF"/>
                </a:solidFill>
              </a:rPr>
              <a:t> DEGLI STUDI</a:t>
            </a:r>
          </a:p>
          <a:p>
            <a:pPr eaLnBrk="1" hangingPunct="1"/>
            <a:r>
              <a:rPr lang="it-IT" sz="1200">
                <a:solidFill>
                  <a:srgbClr val="CCECFF"/>
                </a:solidFill>
              </a:rPr>
              <a:t>DI PADOVA</a:t>
            </a:r>
          </a:p>
        </p:txBody>
      </p:sp>
      <p:pic>
        <p:nvPicPr>
          <p:cNvPr id="28676" name="Picture 5" descr="See full 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2800" y="73025"/>
            <a:ext cx="6032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2843213" y="1034733"/>
            <a:ext cx="3384550" cy="954107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it-IT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SLA</a:t>
            </a:r>
          </a:p>
          <a:p>
            <a:pPr algn="ctr">
              <a:defRPr/>
            </a:pPr>
            <a:r>
              <a:rPr lang="it-IT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Eterogeneità</a:t>
            </a:r>
          </a:p>
        </p:txBody>
      </p:sp>
      <p:sp>
        <p:nvSpPr>
          <p:cNvPr id="28678" name="CasellaDiTesto 8"/>
          <p:cNvSpPr txBox="1">
            <a:spLocks noChangeArrowheads="1"/>
          </p:cNvSpPr>
          <p:nvPr/>
        </p:nvSpPr>
        <p:spPr bwMode="auto">
          <a:xfrm>
            <a:off x="250825" y="2133600"/>
            <a:ext cx="8497888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it-IT" sz="3200"/>
              <a:t>Neuropatologia</a:t>
            </a:r>
          </a:p>
          <a:p>
            <a:pPr algn="just" eaLnBrk="1" hangingPunct="1">
              <a:lnSpc>
                <a:spcPct val="150000"/>
              </a:lnSpc>
              <a:buFont typeface="Arial" charset="0"/>
              <a:buChar char="•"/>
            </a:pPr>
            <a:endParaRPr lang="it-IT" sz="3200"/>
          </a:p>
          <a:p>
            <a:pPr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it-IT" sz="3200">
                <a:solidFill>
                  <a:srgbClr val="FF0000"/>
                </a:solidFill>
              </a:rPr>
              <a:t>Genetica</a:t>
            </a:r>
          </a:p>
          <a:p>
            <a:pPr algn="just" eaLnBrk="1" hangingPunct="1">
              <a:lnSpc>
                <a:spcPct val="150000"/>
              </a:lnSpc>
              <a:buFont typeface="Arial" charset="0"/>
              <a:buChar char="•"/>
            </a:pPr>
            <a:endParaRPr lang="it-IT" sz="3200"/>
          </a:p>
          <a:p>
            <a:pPr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it-IT" sz="3200"/>
              <a:t>Clinica</a:t>
            </a:r>
          </a:p>
        </p:txBody>
      </p:sp>
      <p:pic>
        <p:nvPicPr>
          <p:cNvPr id="2" name="Immagine 1" descr="IMG_4488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46" t="10608" r="10734" b="4310"/>
          <a:stretch/>
        </p:blipFill>
        <p:spPr>
          <a:xfrm rot="5400000">
            <a:off x="4634847" y="2502057"/>
            <a:ext cx="3672408" cy="336605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asellaDiTesto 2"/>
          <p:cNvSpPr txBox="1">
            <a:spLocks noChangeArrowheads="1"/>
          </p:cNvSpPr>
          <p:nvPr/>
        </p:nvSpPr>
        <p:spPr bwMode="auto">
          <a:xfrm>
            <a:off x="6372200" y="6309320"/>
            <a:ext cx="18611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n-GB" sz="1600" dirty="0" smtClean="0">
                <a:latin typeface="Times New Roman" charset="0"/>
                <a:cs typeface="Times New Roman" charset="0"/>
              </a:rPr>
              <a:t>(</a:t>
            </a:r>
            <a:r>
              <a:rPr lang="it-IT" sz="1600" dirty="0" smtClean="0">
                <a:latin typeface="+mj-lt"/>
              </a:rPr>
              <a:t>White et </a:t>
            </a:r>
            <a:r>
              <a:rPr lang="it-IT" sz="1600" dirty="0">
                <a:latin typeface="+mj-lt"/>
              </a:rPr>
              <a:t>al</a:t>
            </a:r>
            <a:r>
              <a:rPr lang="en-GB" sz="1600" dirty="0">
                <a:latin typeface="+mj-lt"/>
                <a:cs typeface="Times New Roman" charset="0"/>
              </a:rPr>
              <a:t>, </a:t>
            </a:r>
            <a:r>
              <a:rPr lang="en-GB" sz="1600" dirty="0" smtClean="0">
                <a:latin typeface="+mj-lt"/>
                <a:cs typeface="Times New Roman" charset="0"/>
              </a:rPr>
              <a:t>2016</a:t>
            </a:r>
            <a:r>
              <a:rPr lang="en-GB" sz="1600" dirty="0" smtClean="0">
                <a:latin typeface="Times New Roman" charset="0"/>
                <a:cs typeface="Times New Roman" charset="0"/>
              </a:rPr>
              <a:t>)</a:t>
            </a:r>
            <a:endParaRPr lang="en-GB" sz="1600" dirty="0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  <p:pic>
        <p:nvPicPr>
          <p:cNvPr id="29698" name="Picture 3" descr="Immagin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63" y="73025"/>
            <a:ext cx="89058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1023938" y="234950"/>
            <a:ext cx="2132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>
                <a:solidFill>
                  <a:srgbClr val="CCECFF"/>
                </a:solidFill>
              </a:rPr>
              <a:t>UNIVERSITA</a:t>
            </a:r>
            <a:r>
              <a:rPr lang="ja-JP" altLang="it-IT" sz="1200">
                <a:solidFill>
                  <a:srgbClr val="CCECFF"/>
                </a:solidFill>
              </a:rPr>
              <a:t>’</a:t>
            </a:r>
            <a:r>
              <a:rPr lang="it-IT" altLang="ja-JP" sz="1200">
                <a:solidFill>
                  <a:srgbClr val="CCECFF"/>
                </a:solidFill>
              </a:rPr>
              <a:t> DEGLI STUDI</a:t>
            </a:r>
          </a:p>
          <a:p>
            <a:pPr eaLnBrk="1" hangingPunct="1"/>
            <a:r>
              <a:rPr lang="it-IT" sz="1200">
                <a:solidFill>
                  <a:srgbClr val="CCECFF"/>
                </a:solidFill>
              </a:rPr>
              <a:t>DI PADOVA</a:t>
            </a:r>
          </a:p>
        </p:txBody>
      </p:sp>
      <p:pic>
        <p:nvPicPr>
          <p:cNvPr id="29700" name="Picture 5" descr="See full 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2800" y="73025"/>
            <a:ext cx="6032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2843213" y="1034733"/>
            <a:ext cx="3384550" cy="954107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it-IT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SLA</a:t>
            </a:r>
          </a:p>
          <a:p>
            <a:pPr algn="ctr">
              <a:defRPr/>
            </a:pPr>
            <a:r>
              <a:rPr lang="it-IT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Eterogeneità</a:t>
            </a:r>
          </a:p>
        </p:txBody>
      </p:sp>
      <p:sp>
        <p:nvSpPr>
          <p:cNvPr id="29702" name="CasellaDiTesto 8"/>
          <p:cNvSpPr txBox="1">
            <a:spLocks noChangeArrowheads="1"/>
          </p:cNvSpPr>
          <p:nvPr/>
        </p:nvSpPr>
        <p:spPr bwMode="auto">
          <a:xfrm>
            <a:off x="250825" y="2133600"/>
            <a:ext cx="8497888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it-IT" sz="3200"/>
              <a:t>Neuropatologia</a:t>
            </a:r>
          </a:p>
          <a:p>
            <a:pPr algn="just" eaLnBrk="1" hangingPunct="1">
              <a:lnSpc>
                <a:spcPct val="150000"/>
              </a:lnSpc>
              <a:buFont typeface="Arial" charset="0"/>
              <a:buChar char="•"/>
            </a:pPr>
            <a:endParaRPr lang="it-IT" sz="3200"/>
          </a:p>
          <a:p>
            <a:pPr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it-IT" sz="3200"/>
              <a:t>Genetica</a:t>
            </a:r>
          </a:p>
          <a:p>
            <a:pPr algn="just" eaLnBrk="1" hangingPunct="1">
              <a:lnSpc>
                <a:spcPct val="150000"/>
              </a:lnSpc>
              <a:buFont typeface="Arial" charset="0"/>
              <a:buChar char="•"/>
            </a:pPr>
            <a:endParaRPr lang="it-IT" sz="3200"/>
          </a:p>
          <a:p>
            <a:pPr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it-IT" sz="3200">
                <a:solidFill>
                  <a:srgbClr val="FF0000"/>
                </a:solidFill>
              </a:rPr>
              <a:t>Clinica</a:t>
            </a:r>
          </a:p>
        </p:txBody>
      </p:sp>
      <p:sp>
        <p:nvSpPr>
          <p:cNvPr id="29703" name="CasellaDiTesto 2"/>
          <p:cNvSpPr txBox="1">
            <a:spLocks noChangeArrowheads="1"/>
          </p:cNvSpPr>
          <p:nvPr/>
        </p:nvSpPr>
        <p:spPr bwMode="auto">
          <a:xfrm>
            <a:off x="6875463" y="6402388"/>
            <a:ext cx="16795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it-IT" sz="1600"/>
              <a:t>(Swinnen, 2015)</a:t>
            </a:r>
          </a:p>
        </p:txBody>
      </p:sp>
      <p:pic>
        <p:nvPicPr>
          <p:cNvPr id="29704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0063" y="2520950"/>
            <a:ext cx="4222750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  <p:pic>
        <p:nvPicPr>
          <p:cNvPr id="29698" name="Picture 3" descr="Immagin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63" y="73025"/>
            <a:ext cx="89058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1023938" y="234950"/>
            <a:ext cx="2132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>
                <a:solidFill>
                  <a:srgbClr val="CCECFF"/>
                </a:solidFill>
              </a:rPr>
              <a:t>UNIVERSITA</a:t>
            </a:r>
            <a:r>
              <a:rPr lang="ja-JP" altLang="it-IT" sz="1200">
                <a:solidFill>
                  <a:srgbClr val="CCECFF"/>
                </a:solidFill>
              </a:rPr>
              <a:t>’</a:t>
            </a:r>
            <a:r>
              <a:rPr lang="it-IT" altLang="ja-JP" sz="1200">
                <a:solidFill>
                  <a:srgbClr val="CCECFF"/>
                </a:solidFill>
              </a:rPr>
              <a:t> DEGLI STUDI</a:t>
            </a:r>
          </a:p>
          <a:p>
            <a:pPr eaLnBrk="1" hangingPunct="1"/>
            <a:r>
              <a:rPr lang="it-IT" sz="1200">
                <a:solidFill>
                  <a:srgbClr val="CCECFF"/>
                </a:solidFill>
              </a:rPr>
              <a:t>DI PADOVA</a:t>
            </a:r>
          </a:p>
        </p:txBody>
      </p:sp>
      <p:pic>
        <p:nvPicPr>
          <p:cNvPr id="29700" name="Picture 5" descr="See full 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2800" y="73025"/>
            <a:ext cx="6032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2843213" y="1034733"/>
            <a:ext cx="3384550" cy="954107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it-IT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SLA</a:t>
            </a:r>
          </a:p>
          <a:p>
            <a:pPr algn="ctr">
              <a:defRPr/>
            </a:pPr>
            <a:r>
              <a:rPr lang="it-IT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Eterogeneità</a:t>
            </a:r>
          </a:p>
        </p:txBody>
      </p:sp>
      <p:sp>
        <p:nvSpPr>
          <p:cNvPr id="29702" name="CasellaDiTesto 8"/>
          <p:cNvSpPr txBox="1">
            <a:spLocks noChangeArrowheads="1"/>
          </p:cNvSpPr>
          <p:nvPr/>
        </p:nvSpPr>
        <p:spPr bwMode="auto">
          <a:xfrm>
            <a:off x="250825" y="2133600"/>
            <a:ext cx="8497888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it-IT" sz="3200"/>
              <a:t>Neuropatologia</a:t>
            </a:r>
          </a:p>
          <a:p>
            <a:pPr algn="just" eaLnBrk="1" hangingPunct="1">
              <a:lnSpc>
                <a:spcPct val="150000"/>
              </a:lnSpc>
              <a:buFont typeface="Arial" charset="0"/>
              <a:buChar char="•"/>
            </a:pPr>
            <a:endParaRPr lang="it-IT" sz="3200"/>
          </a:p>
          <a:p>
            <a:pPr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it-IT" sz="3200"/>
              <a:t>Genetica</a:t>
            </a:r>
          </a:p>
          <a:p>
            <a:pPr algn="just" eaLnBrk="1" hangingPunct="1">
              <a:lnSpc>
                <a:spcPct val="150000"/>
              </a:lnSpc>
              <a:buFont typeface="Arial" charset="0"/>
              <a:buChar char="•"/>
            </a:pPr>
            <a:endParaRPr lang="it-IT" sz="3200"/>
          </a:p>
          <a:p>
            <a:pPr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it-IT" sz="3200">
                <a:solidFill>
                  <a:srgbClr val="FF0000"/>
                </a:solidFill>
              </a:rPr>
              <a:t>Clinica</a:t>
            </a:r>
          </a:p>
        </p:txBody>
      </p:sp>
      <p:sp>
        <p:nvSpPr>
          <p:cNvPr id="29703" name="CasellaDiTesto 2"/>
          <p:cNvSpPr txBox="1">
            <a:spLocks noChangeArrowheads="1"/>
          </p:cNvSpPr>
          <p:nvPr/>
        </p:nvSpPr>
        <p:spPr bwMode="auto">
          <a:xfrm>
            <a:off x="7578699" y="6114782"/>
            <a:ext cx="13137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it-IT" sz="1600" dirty="0" smtClean="0"/>
              <a:t>(</a:t>
            </a:r>
            <a:r>
              <a:rPr lang="it-IT" sz="1600" dirty="0" err="1" smtClean="0"/>
              <a:t>Chiò</a:t>
            </a:r>
            <a:r>
              <a:rPr lang="it-IT" sz="1600" dirty="0" smtClean="0"/>
              <a:t>, 2012)</a:t>
            </a:r>
            <a:endParaRPr lang="it-IT" sz="1600" dirty="0"/>
          </a:p>
        </p:txBody>
      </p:sp>
      <p:pic>
        <p:nvPicPr>
          <p:cNvPr id="10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4172" y="2996952"/>
            <a:ext cx="6094332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3764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  <p:pic>
        <p:nvPicPr>
          <p:cNvPr id="30722" name="Picture 3" descr="Immagin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63" y="73025"/>
            <a:ext cx="89058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1023938" y="234950"/>
            <a:ext cx="2132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>
                <a:solidFill>
                  <a:srgbClr val="CCECFF"/>
                </a:solidFill>
              </a:rPr>
              <a:t>UNIVERSITA</a:t>
            </a:r>
            <a:r>
              <a:rPr lang="ja-JP" altLang="it-IT" sz="1200">
                <a:solidFill>
                  <a:srgbClr val="CCECFF"/>
                </a:solidFill>
              </a:rPr>
              <a:t>’</a:t>
            </a:r>
            <a:r>
              <a:rPr lang="it-IT" altLang="ja-JP" sz="1200">
                <a:solidFill>
                  <a:srgbClr val="CCECFF"/>
                </a:solidFill>
              </a:rPr>
              <a:t> DEGLI STUDI</a:t>
            </a:r>
          </a:p>
          <a:p>
            <a:pPr eaLnBrk="1" hangingPunct="1"/>
            <a:r>
              <a:rPr lang="it-IT" sz="1200">
                <a:solidFill>
                  <a:srgbClr val="CCECFF"/>
                </a:solidFill>
              </a:rPr>
              <a:t>DI PADOVA</a:t>
            </a:r>
          </a:p>
        </p:txBody>
      </p:sp>
      <p:pic>
        <p:nvPicPr>
          <p:cNvPr id="30724" name="Picture 5" descr="See full 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2800" y="73025"/>
            <a:ext cx="6032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2772221" y="1052503"/>
            <a:ext cx="3743995" cy="954107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it-IT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SLA</a:t>
            </a:r>
          </a:p>
          <a:p>
            <a:pPr algn="ctr">
              <a:defRPr/>
            </a:pPr>
            <a:r>
              <a:rPr lang="it-IT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ALS-FTD </a:t>
            </a:r>
            <a:r>
              <a:rPr lang="it-IT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Spectra</a:t>
            </a:r>
            <a:endParaRPr lang="it-IT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0726" name="CasellaDiTesto 8"/>
          <p:cNvSpPr txBox="1">
            <a:spLocks noChangeArrowheads="1"/>
          </p:cNvSpPr>
          <p:nvPr/>
        </p:nvSpPr>
        <p:spPr bwMode="auto">
          <a:xfrm>
            <a:off x="250825" y="2133600"/>
            <a:ext cx="8497888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it-IT" sz="3200"/>
              <a:t>ALS-FTD spectrum</a:t>
            </a:r>
          </a:p>
          <a:p>
            <a:pPr algn="just" eaLnBrk="1" hangingPunct="1">
              <a:lnSpc>
                <a:spcPct val="150000"/>
              </a:lnSpc>
              <a:buFont typeface="Arial" charset="0"/>
              <a:buChar char="•"/>
            </a:pPr>
            <a:endParaRPr lang="it-IT" sz="3200"/>
          </a:p>
          <a:p>
            <a:pPr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it-IT" sz="3200"/>
              <a:t>ALS-Miopatia spectrum</a:t>
            </a:r>
          </a:p>
          <a:p>
            <a:pPr algn="just" eaLnBrk="1" hangingPunct="1">
              <a:lnSpc>
                <a:spcPct val="150000"/>
              </a:lnSpc>
              <a:buFont typeface="Arial" charset="0"/>
              <a:buChar char="•"/>
            </a:pPr>
            <a:endParaRPr lang="it-IT" sz="3200"/>
          </a:p>
          <a:p>
            <a:pPr algn="just" eaLnBrk="1" hangingPunct="1">
              <a:lnSpc>
                <a:spcPct val="150000"/>
              </a:lnSpc>
              <a:buFont typeface="Arial" charset="0"/>
              <a:buChar char="•"/>
            </a:pPr>
            <a:r>
              <a:rPr lang="it-IT" sz="3200"/>
              <a:t>ALS-altre malattie neurologiche spectrum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  <p:pic>
        <p:nvPicPr>
          <p:cNvPr id="35842" name="Picture 3" descr="Immagin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63" y="73025"/>
            <a:ext cx="89058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1023938" y="234950"/>
            <a:ext cx="2132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>
                <a:solidFill>
                  <a:srgbClr val="CCECFF"/>
                </a:solidFill>
              </a:rPr>
              <a:t>UNIVERSITA</a:t>
            </a:r>
            <a:r>
              <a:rPr lang="ja-JP" altLang="it-IT" sz="1200">
                <a:solidFill>
                  <a:srgbClr val="CCECFF"/>
                </a:solidFill>
              </a:rPr>
              <a:t>’</a:t>
            </a:r>
            <a:r>
              <a:rPr lang="it-IT" altLang="ja-JP" sz="1200">
                <a:solidFill>
                  <a:srgbClr val="CCECFF"/>
                </a:solidFill>
              </a:rPr>
              <a:t> DEGLI STUDI</a:t>
            </a:r>
          </a:p>
          <a:p>
            <a:pPr eaLnBrk="1" hangingPunct="1"/>
            <a:r>
              <a:rPr lang="it-IT" sz="1200">
                <a:solidFill>
                  <a:srgbClr val="CCECFF"/>
                </a:solidFill>
              </a:rPr>
              <a:t>DI PADOVA</a:t>
            </a:r>
          </a:p>
        </p:txBody>
      </p:sp>
      <p:pic>
        <p:nvPicPr>
          <p:cNvPr id="35844" name="Picture 5" descr="See full 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2800" y="73025"/>
            <a:ext cx="6032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2843213" y="1052736"/>
            <a:ext cx="3384550" cy="9540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it-IT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SLA</a:t>
            </a:r>
          </a:p>
          <a:p>
            <a:pPr algn="ctr">
              <a:defRPr/>
            </a:pPr>
            <a:r>
              <a:rPr lang="it-I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Terapia</a:t>
            </a:r>
            <a:endParaRPr lang="it-IT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28638" y="2359372"/>
            <a:ext cx="793115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533400" indent="-5334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>
              <a:spcBef>
                <a:spcPct val="20000"/>
              </a:spcBef>
              <a:buFontTx/>
              <a:buAutoNum type="arabicPeriod"/>
            </a:pPr>
            <a:r>
              <a:rPr lang="it-IT" sz="2800" dirty="0"/>
              <a:t>Ad oggi, l</a:t>
            </a:r>
            <a:r>
              <a:rPr lang="ja-JP" altLang="it-IT" sz="2800" dirty="0"/>
              <a:t>’</a:t>
            </a:r>
            <a:r>
              <a:rPr lang="it-IT" altLang="ja-JP" sz="2800" dirty="0"/>
              <a:t>unico farmaco autorizzato nella cura della SLA è il </a:t>
            </a:r>
            <a:r>
              <a:rPr lang="it-IT" altLang="ja-JP" sz="2800" b="1" dirty="0" err="1"/>
              <a:t>riluzolo</a:t>
            </a:r>
            <a:endParaRPr lang="it-IT" altLang="ja-JP" sz="2800" b="1" dirty="0"/>
          </a:p>
          <a:p>
            <a:pPr algn="just">
              <a:spcBef>
                <a:spcPct val="20000"/>
              </a:spcBef>
              <a:buFontTx/>
              <a:buAutoNum type="arabicPeriod"/>
            </a:pPr>
            <a:r>
              <a:rPr lang="it-IT" sz="2800" dirty="0"/>
              <a:t>Derivato </a:t>
            </a:r>
            <a:r>
              <a:rPr lang="it-IT" sz="2800" dirty="0" err="1"/>
              <a:t>benzotiazolico</a:t>
            </a:r>
            <a:r>
              <a:rPr lang="it-IT" sz="2800" dirty="0"/>
              <a:t> in grado di modulare il rilascio presinaptico di </a:t>
            </a:r>
            <a:r>
              <a:rPr lang="it-IT" sz="2800" dirty="0" err="1"/>
              <a:t>glutamato</a:t>
            </a:r>
            <a:endParaRPr lang="it-IT" altLang="ja-JP" sz="2800" dirty="0"/>
          </a:p>
          <a:p>
            <a:pPr algn="just">
              <a:spcBef>
                <a:spcPct val="20000"/>
              </a:spcBef>
              <a:buFontTx/>
              <a:buAutoNum type="arabicPeriod"/>
            </a:pPr>
            <a:r>
              <a:rPr lang="it-IT" altLang="ja-JP" sz="2800" dirty="0" err="1" smtClean="0"/>
              <a:t>Riluzolo</a:t>
            </a:r>
            <a:r>
              <a:rPr lang="it-IT" altLang="ja-JP" sz="2800" dirty="0" smtClean="0"/>
              <a:t> </a:t>
            </a:r>
            <a:r>
              <a:rPr lang="it-IT" altLang="ja-JP" sz="2800" dirty="0"/>
              <a:t>100 mg </a:t>
            </a:r>
            <a:r>
              <a:rPr lang="it-IT" altLang="ja-JP" sz="2800" dirty="0" smtClean="0"/>
              <a:t>al giorno è sicuro e aumenta la sopravvivenza di 2 mesi in pazienti con SLA</a:t>
            </a:r>
            <a:r>
              <a:rPr lang="ja-JP" altLang="it-IT" sz="2800" dirty="0" smtClean="0"/>
              <a:t>”</a:t>
            </a:r>
            <a:r>
              <a:rPr lang="it-IT" altLang="ja-JP" sz="2800" dirty="0" smtClean="0"/>
              <a:t> </a:t>
            </a:r>
            <a:r>
              <a:rPr lang="it-IT" altLang="ja-JP" sz="2800" dirty="0"/>
              <a:t>(Miller et al, 2002). </a:t>
            </a:r>
            <a:r>
              <a:rPr lang="it-IT" altLang="ja-JP" sz="2800" dirty="0" smtClean="0"/>
              <a:t>NESSUN EFFETTO SULLA FUNZIONE MOTORIA.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xmlns="" val="386994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0" y="-26988"/>
            <a:ext cx="9144000" cy="10525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/>
          </a:p>
        </p:txBody>
      </p:sp>
      <p:pic>
        <p:nvPicPr>
          <p:cNvPr id="15362" name="Picture 3" descr="unipd-logo"/>
          <p:cNvPicPr>
            <a:picLocks noChangeAspect="1" noChangeArrowheads="1"/>
          </p:cNvPicPr>
          <p:nvPr/>
        </p:nvPicPr>
        <p:blipFill>
          <a:blip r:embed="rId2">
            <a:lum bright="10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9747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4" descr="966462SUB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10575" y="17463"/>
            <a:ext cx="6477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ttangolo 3"/>
          <p:cNvSpPr>
            <a:spLocks noChangeArrowheads="1"/>
          </p:cNvSpPr>
          <p:nvPr/>
        </p:nvSpPr>
        <p:spPr bwMode="auto">
          <a:xfrm>
            <a:off x="179388" y="1916113"/>
            <a:ext cx="8569325" cy="448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3200"/>
              <a:t>Famiglia </a:t>
            </a:r>
            <a:r>
              <a:rPr lang="it-IT" sz="3200" u="sng"/>
              <a:t>eterogenea</a:t>
            </a:r>
            <a:r>
              <a:rPr lang="it-IT" sz="3200"/>
              <a:t> di patologie principalmente degenerative rare del sistema nervoso, caratterizzate dal coinvolgimento precoce dei motoneuroni. Possono essere </a:t>
            </a:r>
            <a:r>
              <a:rPr lang="it-IT" sz="3200" u="sng"/>
              <a:t>sporadiche</a:t>
            </a:r>
            <a:r>
              <a:rPr lang="it-IT" sz="3200"/>
              <a:t> o </a:t>
            </a:r>
            <a:r>
              <a:rPr lang="it-IT" sz="3200" u="sng"/>
              <a:t>ereditarie</a:t>
            </a:r>
            <a:r>
              <a:rPr lang="it-IT" sz="3200"/>
              <a:t>, ad esordio sia nell</a:t>
            </a:r>
            <a:r>
              <a:rPr lang="ja-JP" altLang="it-IT" sz="3200"/>
              <a:t>’</a:t>
            </a:r>
            <a:r>
              <a:rPr lang="it-IT" altLang="ja-JP" sz="3200"/>
              <a:t>età </a:t>
            </a:r>
            <a:r>
              <a:rPr lang="it-IT" altLang="ja-JP" sz="3200" u="sng"/>
              <a:t>infantile</a:t>
            </a:r>
            <a:r>
              <a:rPr lang="it-IT" altLang="ja-JP" sz="3200"/>
              <a:t> che in quella </a:t>
            </a:r>
            <a:r>
              <a:rPr lang="it-IT" altLang="ja-JP" sz="3200" u="sng"/>
              <a:t>adulta</a:t>
            </a:r>
            <a:r>
              <a:rPr lang="it-IT" altLang="ja-JP" sz="3200"/>
              <a:t>.</a:t>
            </a:r>
            <a:endParaRPr lang="it-IT" sz="3200"/>
          </a:p>
        </p:txBody>
      </p:sp>
      <p:sp>
        <p:nvSpPr>
          <p:cNvPr id="15365" name="Text Box 24"/>
          <p:cNvSpPr txBox="1">
            <a:spLocks noChangeArrowheads="1"/>
          </p:cNvSpPr>
          <p:nvPr/>
        </p:nvSpPr>
        <p:spPr bwMode="auto">
          <a:xfrm>
            <a:off x="1011238" y="1125538"/>
            <a:ext cx="7016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3600" b="1"/>
              <a:t>MALATTIE DEI MOTONEURONI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  <p:pic>
        <p:nvPicPr>
          <p:cNvPr id="35842" name="Picture 3" descr="Immagin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63" y="73025"/>
            <a:ext cx="89058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1023938" y="234950"/>
            <a:ext cx="2132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>
                <a:solidFill>
                  <a:srgbClr val="CCECFF"/>
                </a:solidFill>
              </a:rPr>
              <a:t>UNIVERSITA</a:t>
            </a:r>
            <a:r>
              <a:rPr lang="ja-JP" altLang="it-IT" sz="1200">
                <a:solidFill>
                  <a:srgbClr val="CCECFF"/>
                </a:solidFill>
              </a:rPr>
              <a:t>’</a:t>
            </a:r>
            <a:r>
              <a:rPr lang="it-IT" altLang="ja-JP" sz="1200">
                <a:solidFill>
                  <a:srgbClr val="CCECFF"/>
                </a:solidFill>
              </a:rPr>
              <a:t> DEGLI STUDI</a:t>
            </a:r>
          </a:p>
          <a:p>
            <a:pPr eaLnBrk="1" hangingPunct="1"/>
            <a:r>
              <a:rPr lang="it-IT" sz="1200">
                <a:solidFill>
                  <a:srgbClr val="CCECFF"/>
                </a:solidFill>
              </a:rPr>
              <a:t>DI PADOVA</a:t>
            </a:r>
          </a:p>
        </p:txBody>
      </p:sp>
      <p:pic>
        <p:nvPicPr>
          <p:cNvPr id="35844" name="Picture 5" descr="See full 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2800" y="73025"/>
            <a:ext cx="6032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2843213" y="1052736"/>
            <a:ext cx="3384550" cy="9540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it-IT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SLA</a:t>
            </a:r>
          </a:p>
          <a:p>
            <a:pPr algn="ctr">
              <a:defRPr/>
            </a:pPr>
            <a:r>
              <a:rPr lang="it-I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Terapia</a:t>
            </a:r>
            <a:endParaRPr lang="it-IT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1139" y="2132856"/>
            <a:ext cx="4265357" cy="447921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04" y="2852936"/>
            <a:ext cx="4434639" cy="72008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3848" y="3551932"/>
            <a:ext cx="1308100" cy="165100"/>
          </a:xfrm>
          <a:prstGeom prst="rect">
            <a:avLst/>
          </a:prstGeom>
        </p:spPr>
      </p:pic>
      <p:cxnSp>
        <p:nvCxnSpPr>
          <p:cNvPr id="10" name="Connettore 1 9"/>
          <p:cNvCxnSpPr/>
          <p:nvPr/>
        </p:nvCxnSpPr>
        <p:spPr>
          <a:xfrm>
            <a:off x="5004048" y="4509120"/>
            <a:ext cx="1008112" cy="0"/>
          </a:xfrm>
          <a:prstGeom prst="line">
            <a:avLst/>
          </a:prstGeom>
          <a:ln w="158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2360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  <p:pic>
        <p:nvPicPr>
          <p:cNvPr id="19458" name="Picture 3" descr="Immagin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63" y="73025"/>
            <a:ext cx="89058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1023938" y="234950"/>
            <a:ext cx="2132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>
                <a:solidFill>
                  <a:srgbClr val="CCECFF"/>
                </a:solidFill>
              </a:rPr>
              <a:t>UNIVERSITA</a:t>
            </a:r>
            <a:r>
              <a:rPr lang="ja-JP" altLang="it-IT" sz="1200">
                <a:solidFill>
                  <a:srgbClr val="CCECFF"/>
                </a:solidFill>
              </a:rPr>
              <a:t>’</a:t>
            </a:r>
            <a:r>
              <a:rPr lang="it-IT" altLang="ja-JP" sz="1200">
                <a:solidFill>
                  <a:srgbClr val="CCECFF"/>
                </a:solidFill>
              </a:rPr>
              <a:t> DEGLI STUDI</a:t>
            </a:r>
          </a:p>
          <a:p>
            <a:pPr eaLnBrk="1" hangingPunct="1"/>
            <a:r>
              <a:rPr lang="it-IT" sz="1200">
                <a:solidFill>
                  <a:srgbClr val="CCECFF"/>
                </a:solidFill>
              </a:rPr>
              <a:t>DI PADOVA</a:t>
            </a:r>
          </a:p>
        </p:txBody>
      </p:sp>
      <p:pic>
        <p:nvPicPr>
          <p:cNvPr id="19460" name="Picture 5" descr="See full 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2800" y="73025"/>
            <a:ext cx="6032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2123728" y="1124744"/>
            <a:ext cx="468052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it-IT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BIOMARCATORE</a:t>
            </a:r>
          </a:p>
          <a:p>
            <a:pPr algn="ctr">
              <a:defRPr/>
            </a:pPr>
            <a:r>
              <a:rPr lang="it-IT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Definizione</a:t>
            </a:r>
          </a:p>
        </p:txBody>
      </p:sp>
      <p:sp>
        <p:nvSpPr>
          <p:cNvPr id="19462" name="CasellaDiTesto 1"/>
          <p:cNvSpPr txBox="1">
            <a:spLocks noChangeArrowheads="1"/>
          </p:cNvSpPr>
          <p:nvPr/>
        </p:nvSpPr>
        <p:spPr bwMode="auto">
          <a:xfrm>
            <a:off x="250825" y="2292350"/>
            <a:ext cx="5473700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GB" sz="2600"/>
              <a:t>“</a:t>
            </a:r>
            <a:r>
              <a:rPr lang="en-GB" altLang="ja-JP" sz="2600" b="1"/>
              <a:t>Marker biologico</a:t>
            </a:r>
            <a:r>
              <a:rPr lang="en-GB" sz="2600"/>
              <a:t>”</a:t>
            </a:r>
            <a:r>
              <a:rPr lang="en-GB" altLang="ja-JP" sz="2600"/>
              <a:t>, oggettivamente misurabile, indicatore del processo </a:t>
            </a:r>
            <a:r>
              <a:rPr lang="en-GB" altLang="ja-JP" sz="2600" u="sng"/>
              <a:t>biologico normale</a:t>
            </a:r>
            <a:r>
              <a:rPr lang="en-GB" altLang="ja-JP" sz="2600"/>
              <a:t>, del </a:t>
            </a:r>
            <a:r>
              <a:rPr lang="en-GB" altLang="ja-JP" sz="2600" u="sng"/>
              <a:t>processo morboso</a:t>
            </a:r>
            <a:r>
              <a:rPr lang="en-GB" altLang="ja-JP" sz="2600"/>
              <a:t>, e della </a:t>
            </a:r>
            <a:r>
              <a:rPr lang="en-GB" altLang="ja-JP" sz="2600" u="sng"/>
              <a:t>risposta farmacologica</a:t>
            </a:r>
            <a:r>
              <a:rPr lang="en-GB" altLang="ja-JP" sz="2600"/>
              <a:t> ad un intervento terapeutico.   </a:t>
            </a:r>
          </a:p>
          <a:p>
            <a:pPr algn="r" eaLnBrk="1" hangingPunct="1">
              <a:lnSpc>
                <a:spcPct val="150000"/>
              </a:lnSpc>
            </a:pPr>
            <a:r>
              <a:rPr lang="en-GB" sz="1800"/>
              <a:t>(Biomarkers Definition Working Group, 2001)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19463" name="Immagine 1"/>
          <p:cNvSpPr>
            <a:spLocks noChangeAspect="1"/>
          </p:cNvSpPr>
          <p:nvPr/>
        </p:nvSpPr>
        <p:spPr bwMode="auto">
          <a:xfrm>
            <a:off x="5940425" y="2781300"/>
            <a:ext cx="2655888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19464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2825" y="2933700"/>
            <a:ext cx="2655888" cy="26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41214174"/>
      </p:ext>
    </p:extLst>
  </p:cSld>
  <p:clrMapOvr>
    <a:masterClrMapping/>
  </p:clrMapOvr>
  <p:transition spd="slow" advTm="38661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  <p:pic>
        <p:nvPicPr>
          <p:cNvPr id="20482" name="Picture 3" descr="Immagin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63" y="73025"/>
            <a:ext cx="89058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1023938" y="234950"/>
            <a:ext cx="2132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>
                <a:solidFill>
                  <a:srgbClr val="CCECFF"/>
                </a:solidFill>
              </a:rPr>
              <a:t>UNIVERSITA</a:t>
            </a:r>
            <a:r>
              <a:rPr lang="ja-JP" altLang="it-IT" sz="1200">
                <a:solidFill>
                  <a:srgbClr val="CCECFF"/>
                </a:solidFill>
              </a:rPr>
              <a:t>’</a:t>
            </a:r>
            <a:r>
              <a:rPr lang="it-IT" altLang="ja-JP" sz="1200">
                <a:solidFill>
                  <a:srgbClr val="CCECFF"/>
                </a:solidFill>
              </a:rPr>
              <a:t> DEGLI STUDI</a:t>
            </a:r>
          </a:p>
          <a:p>
            <a:pPr eaLnBrk="1" hangingPunct="1"/>
            <a:r>
              <a:rPr lang="it-IT" sz="1200">
                <a:solidFill>
                  <a:srgbClr val="CCECFF"/>
                </a:solidFill>
              </a:rPr>
              <a:t>DI PADOVA</a:t>
            </a:r>
          </a:p>
        </p:txBody>
      </p:sp>
      <p:pic>
        <p:nvPicPr>
          <p:cNvPr id="20484" name="Picture 5" descr="See full size imag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2800" y="73025"/>
            <a:ext cx="6032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1547664" y="1052736"/>
            <a:ext cx="590465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it-IT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BIOMARCATORE </a:t>
            </a:r>
          </a:p>
          <a:p>
            <a:pPr algn="ctr">
              <a:defRPr/>
            </a:pPr>
            <a:r>
              <a:rPr lang="it-IT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Categorie</a:t>
            </a:r>
            <a:endParaRPr lang="it-IT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486" name="CasellaDiTesto 1"/>
          <p:cNvSpPr txBox="1">
            <a:spLocks noChangeArrowheads="1"/>
          </p:cNvSpPr>
          <p:nvPr/>
        </p:nvSpPr>
        <p:spPr bwMode="auto">
          <a:xfrm>
            <a:off x="179388" y="2349500"/>
            <a:ext cx="3960812" cy="468313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en-GB" sz="2100"/>
              <a:t>BIOMARCATORI SCREENING: </a:t>
            </a:r>
            <a:endParaRPr lang="en-GB" sz="1600"/>
          </a:p>
        </p:txBody>
      </p:sp>
      <p:sp>
        <p:nvSpPr>
          <p:cNvPr id="8" name="CasellaDiTesto 1"/>
          <p:cNvSpPr txBox="1">
            <a:spLocks noChangeArrowheads="1"/>
          </p:cNvSpPr>
          <p:nvPr/>
        </p:nvSpPr>
        <p:spPr bwMode="auto">
          <a:xfrm>
            <a:off x="179388" y="3644900"/>
            <a:ext cx="4032250" cy="469900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en-GB" sz="2100"/>
              <a:t>BIOMARCATORI DIAGNOSTICI</a:t>
            </a:r>
            <a:endParaRPr lang="en-GB" sz="1600"/>
          </a:p>
        </p:txBody>
      </p:sp>
      <p:sp>
        <p:nvSpPr>
          <p:cNvPr id="9" name="CasellaDiTesto 1"/>
          <p:cNvSpPr txBox="1">
            <a:spLocks noChangeArrowheads="1"/>
          </p:cNvSpPr>
          <p:nvPr/>
        </p:nvSpPr>
        <p:spPr bwMode="auto">
          <a:xfrm>
            <a:off x="179388" y="5119688"/>
            <a:ext cx="4464050" cy="469900"/>
          </a:xfrm>
          <a:prstGeom prst="rect">
            <a:avLst/>
          </a:prstGeom>
          <a:solidFill>
            <a:srgbClr val="FFA8E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en-GB" sz="2100"/>
              <a:t>BIOMARCATORI PROGRESSIONE</a:t>
            </a:r>
            <a:endParaRPr lang="en-GB" sz="1600"/>
          </a:p>
        </p:txBody>
      </p:sp>
      <p:sp>
        <p:nvSpPr>
          <p:cNvPr id="20489" name="CasellaDiTesto 1"/>
          <p:cNvSpPr txBox="1">
            <a:spLocks noChangeArrowheads="1"/>
          </p:cNvSpPr>
          <p:nvPr/>
        </p:nvSpPr>
        <p:spPr bwMode="auto">
          <a:xfrm>
            <a:off x="5219700" y="2205038"/>
            <a:ext cx="3384550" cy="85725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en-GB" sz="2100"/>
              <a:t>Predire la </a:t>
            </a:r>
            <a:r>
              <a:rPr lang="en-GB" sz="2100" b="1"/>
              <a:t>malattia</a:t>
            </a:r>
            <a:r>
              <a:rPr lang="en-GB" sz="2100"/>
              <a:t> in un soggetto asintomatico </a:t>
            </a:r>
            <a:endParaRPr lang="en-GB" sz="1600"/>
          </a:p>
        </p:txBody>
      </p:sp>
      <p:sp>
        <p:nvSpPr>
          <p:cNvPr id="11" name="CasellaDiTesto 1"/>
          <p:cNvSpPr txBox="1">
            <a:spLocks noChangeArrowheads="1"/>
          </p:cNvSpPr>
          <p:nvPr/>
        </p:nvSpPr>
        <p:spPr bwMode="auto">
          <a:xfrm>
            <a:off x="5219700" y="3573463"/>
            <a:ext cx="3384550" cy="857250"/>
          </a:xfrm>
          <a:prstGeom prst="rect">
            <a:avLst/>
          </a:prstGeom>
          <a:solidFill>
            <a:srgbClr val="66FF6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en-GB" sz="2100"/>
              <a:t>Consentire </a:t>
            </a:r>
            <a:r>
              <a:rPr lang="en-GB" sz="2100" b="1"/>
              <a:t>diagnosi</a:t>
            </a:r>
            <a:r>
              <a:rPr lang="en-GB" sz="2100"/>
              <a:t> (differenziale)</a:t>
            </a:r>
            <a:endParaRPr lang="en-GB" sz="1600"/>
          </a:p>
        </p:txBody>
      </p:sp>
      <p:sp>
        <p:nvSpPr>
          <p:cNvPr id="12" name="CasellaDiTesto 1"/>
          <p:cNvSpPr txBox="1">
            <a:spLocks noChangeArrowheads="1"/>
          </p:cNvSpPr>
          <p:nvPr/>
        </p:nvSpPr>
        <p:spPr bwMode="auto">
          <a:xfrm>
            <a:off x="5219700" y="4941888"/>
            <a:ext cx="3455988" cy="1244600"/>
          </a:xfrm>
          <a:prstGeom prst="rect">
            <a:avLst/>
          </a:prstGeom>
          <a:solidFill>
            <a:srgbClr val="FFA8E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en-GB" sz="2100"/>
              <a:t>Predire </a:t>
            </a:r>
            <a:r>
              <a:rPr lang="en-GB" sz="2100" b="1"/>
              <a:t>outcome</a:t>
            </a:r>
            <a:r>
              <a:rPr lang="en-GB" sz="2100"/>
              <a:t> e consentire </a:t>
            </a:r>
            <a:r>
              <a:rPr lang="en-GB" sz="2100" b="1"/>
              <a:t>monitoraggio terapeutico</a:t>
            </a:r>
            <a:endParaRPr lang="en-GB" sz="1600" b="1"/>
          </a:p>
        </p:txBody>
      </p:sp>
      <p:sp>
        <p:nvSpPr>
          <p:cNvPr id="20492" name="Rettangolo 1"/>
          <p:cNvSpPr>
            <a:spLocks noChangeArrowheads="1"/>
          </p:cNvSpPr>
          <p:nvPr/>
        </p:nvSpPr>
        <p:spPr bwMode="auto">
          <a:xfrm>
            <a:off x="6878638" y="6237288"/>
            <a:ext cx="1739900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GB" i="1"/>
              <a:t>(Azuaje, 2010)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963263981"/>
      </p:ext>
    </p:extLst>
  </p:cSld>
  <p:clrMapOvr>
    <a:masterClrMapping/>
  </p:clrMapOvr>
  <p:transition spd="slow" advTm="387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  <p:pic>
        <p:nvPicPr>
          <p:cNvPr id="36866" name="Picture 3" descr="Immagin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63" y="73025"/>
            <a:ext cx="89058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1023938" y="234950"/>
            <a:ext cx="2132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>
                <a:solidFill>
                  <a:srgbClr val="CCECFF"/>
                </a:solidFill>
              </a:rPr>
              <a:t>UNIVERSITA</a:t>
            </a:r>
            <a:r>
              <a:rPr lang="ja-JP" altLang="it-IT" sz="1200">
                <a:solidFill>
                  <a:srgbClr val="CCECFF"/>
                </a:solidFill>
              </a:rPr>
              <a:t>’</a:t>
            </a:r>
            <a:r>
              <a:rPr lang="it-IT" altLang="ja-JP" sz="1200">
                <a:solidFill>
                  <a:srgbClr val="CCECFF"/>
                </a:solidFill>
              </a:rPr>
              <a:t> DEGLI STUDI</a:t>
            </a:r>
          </a:p>
          <a:p>
            <a:pPr eaLnBrk="1" hangingPunct="1"/>
            <a:r>
              <a:rPr lang="it-IT" sz="1200">
                <a:solidFill>
                  <a:srgbClr val="CCECFF"/>
                </a:solidFill>
              </a:rPr>
              <a:t>DI PADOVA</a:t>
            </a:r>
          </a:p>
        </p:txBody>
      </p:sp>
      <p:pic>
        <p:nvPicPr>
          <p:cNvPr id="36868" name="Picture 5" descr="See full 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2800" y="73025"/>
            <a:ext cx="6032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0" y="1124744"/>
            <a:ext cx="9144000" cy="584776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it-IT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BIOMARCATORI e SLA</a:t>
            </a:r>
          </a:p>
        </p:txBody>
      </p:sp>
      <p:sp>
        <p:nvSpPr>
          <p:cNvPr id="50182" name="CasellaDiTesto 1"/>
          <p:cNvSpPr txBox="1">
            <a:spLocks noChangeArrowheads="1"/>
          </p:cNvSpPr>
          <p:nvPr/>
        </p:nvSpPr>
        <p:spPr bwMode="auto">
          <a:xfrm>
            <a:off x="1186705" y="1931348"/>
            <a:ext cx="6697663" cy="156966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ctr" eaLnBrk="1" hangingPunct="1">
              <a:defRPr/>
            </a:pPr>
            <a:r>
              <a:rPr lang="it-IT" sz="3200" dirty="0" smtClean="0"/>
              <a:t>Ad oggi </a:t>
            </a:r>
            <a:r>
              <a:rPr lang="it-IT" sz="3200" b="1" dirty="0" smtClean="0"/>
              <a:t>non esiste </a:t>
            </a:r>
            <a:r>
              <a:rPr lang="it-IT" sz="3200" dirty="0" smtClean="0"/>
              <a:t>un vero </a:t>
            </a:r>
            <a:r>
              <a:rPr lang="it-IT" sz="3200" dirty="0" err="1" smtClean="0"/>
              <a:t>biomarcatore</a:t>
            </a:r>
            <a:r>
              <a:rPr lang="it-IT" sz="3200" dirty="0" smtClean="0"/>
              <a:t>  per la SLA!!! </a:t>
            </a:r>
          </a:p>
          <a:p>
            <a:pPr algn="ctr" eaLnBrk="1" hangingPunct="1">
              <a:buFont typeface="Arial" charset="0"/>
              <a:buChar char="•"/>
              <a:defRPr/>
            </a:pPr>
            <a:endParaRPr lang="it-IT" sz="3200" dirty="0" smtClean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7267" y="3244087"/>
            <a:ext cx="4880997" cy="299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610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  <p:pic>
        <p:nvPicPr>
          <p:cNvPr id="47106" name="Picture 3" descr="Immagin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63" y="73025"/>
            <a:ext cx="89058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 Box 4"/>
          <p:cNvSpPr txBox="1">
            <a:spLocks noChangeArrowheads="1"/>
          </p:cNvSpPr>
          <p:nvPr/>
        </p:nvSpPr>
        <p:spPr bwMode="auto">
          <a:xfrm>
            <a:off x="1023938" y="234950"/>
            <a:ext cx="2132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>
                <a:solidFill>
                  <a:srgbClr val="CCECFF"/>
                </a:solidFill>
              </a:rPr>
              <a:t>UNIVERSITA</a:t>
            </a:r>
            <a:r>
              <a:rPr lang="ja-JP" altLang="it-IT" sz="1200">
                <a:solidFill>
                  <a:srgbClr val="CCECFF"/>
                </a:solidFill>
              </a:rPr>
              <a:t>’</a:t>
            </a:r>
            <a:r>
              <a:rPr lang="it-IT" altLang="ja-JP" sz="1200">
                <a:solidFill>
                  <a:srgbClr val="CCECFF"/>
                </a:solidFill>
              </a:rPr>
              <a:t> DEGLI STUDI</a:t>
            </a:r>
          </a:p>
          <a:p>
            <a:pPr eaLnBrk="1" hangingPunct="1"/>
            <a:r>
              <a:rPr lang="it-IT" sz="1200">
                <a:solidFill>
                  <a:srgbClr val="CCECFF"/>
                </a:solidFill>
              </a:rPr>
              <a:t>DI PADOVA</a:t>
            </a:r>
          </a:p>
        </p:txBody>
      </p:sp>
      <p:pic>
        <p:nvPicPr>
          <p:cNvPr id="47108" name="Picture 5" descr="See full 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2800" y="73025"/>
            <a:ext cx="6032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0" y="1052736"/>
            <a:ext cx="91440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it-IT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BIOMARCATORI e SLA</a:t>
            </a:r>
          </a:p>
          <a:p>
            <a:pPr algn="ctr">
              <a:defRPr/>
            </a:pPr>
            <a:r>
              <a:rPr lang="it-IT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Funzionali / Clinici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07950" y="1916113"/>
            <a:ext cx="8928100" cy="5270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it-IT" sz="2200" u="sng" dirty="0"/>
              <a:t>Sono </a:t>
            </a:r>
            <a:r>
              <a:rPr lang="it-IT" sz="2200" u="sng" dirty="0" err="1"/>
              <a:t>biomarcatori</a:t>
            </a:r>
            <a:r>
              <a:rPr lang="it-IT" sz="2200" u="sng" dirty="0"/>
              <a:t> di progressione.</a:t>
            </a:r>
            <a:endParaRPr lang="it-IT" sz="2200" dirty="0"/>
          </a:p>
          <a:p>
            <a:pPr marL="457200" indent="-457200" algn="just">
              <a:lnSpc>
                <a:spcPct val="120000"/>
              </a:lnSpc>
              <a:buFont typeface="+mj-lt"/>
              <a:buAutoNum type="arabicPeriod"/>
              <a:defRPr/>
            </a:pPr>
            <a:r>
              <a:rPr lang="it-IT" sz="2200" b="1" dirty="0"/>
              <a:t>Sopravvivenza</a:t>
            </a:r>
            <a:r>
              <a:rPr lang="it-IT" sz="2200" dirty="0"/>
              <a:t>: principale </a:t>
            </a:r>
            <a:r>
              <a:rPr lang="it-IT" sz="2200" dirty="0" err="1"/>
              <a:t>endpoint</a:t>
            </a:r>
            <a:r>
              <a:rPr lang="it-IT" sz="2200" dirty="0"/>
              <a:t> ad oggi utilizzato nei trial clinici. Perfezionato dall’essere combinato a punteggio </a:t>
            </a:r>
            <a:r>
              <a:rPr lang="it-IT" sz="2200" dirty="0" err="1"/>
              <a:t>ALSFRSr</a:t>
            </a:r>
            <a:r>
              <a:rPr lang="it-IT" sz="2200" dirty="0"/>
              <a:t> (CAFS, </a:t>
            </a:r>
            <a:r>
              <a:rPr lang="it-IT" sz="2200" dirty="0" err="1"/>
              <a:t>Combined</a:t>
            </a:r>
            <a:r>
              <a:rPr lang="it-IT" sz="2200" dirty="0"/>
              <a:t> </a:t>
            </a:r>
            <a:r>
              <a:rPr lang="it-IT" sz="2200" dirty="0" err="1"/>
              <a:t>Assessment</a:t>
            </a:r>
            <a:r>
              <a:rPr lang="it-IT" sz="2200" dirty="0"/>
              <a:t> of </a:t>
            </a:r>
            <a:r>
              <a:rPr lang="it-IT" sz="2200" dirty="0" err="1"/>
              <a:t>Function</a:t>
            </a:r>
            <a:r>
              <a:rPr lang="it-IT" sz="2200" dirty="0"/>
              <a:t> and </a:t>
            </a:r>
            <a:r>
              <a:rPr lang="it-IT" sz="2200" dirty="0" err="1"/>
              <a:t>Survival</a:t>
            </a:r>
            <a:r>
              <a:rPr lang="it-IT" sz="2200" dirty="0"/>
              <a:t>) (Berry, 2013)</a:t>
            </a:r>
          </a:p>
          <a:p>
            <a:pPr marL="457200" indent="-457200" algn="just">
              <a:lnSpc>
                <a:spcPct val="120000"/>
              </a:lnSpc>
              <a:buFont typeface="+mj-lt"/>
              <a:buAutoNum type="arabicPeriod"/>
              <a:defRPr/>
            </a:pPr>
            <a:r>
              <a:rPr lang="it-IT" sz="2200" b="1" dirty="0" err="1"/>
              <a:t>ALSFRSr</a:t>
            </a:r>
            <a:r>
              <a:rPr lang="it-IT" sz="2200" dirty="0"/>
              <a:t>: poco utile nel misurare la funzione globale (</a:t>
            </a:r>
            <a:r>
              <a:rPr lang="it-IT" sz="2200" dirty="0" err="1"/>
              <a:t>Franchigioni</a:t>
            </a:r>
            <a:r>
              <a:rPr lang="it-IT" sz="2200" dirty="0"/>
              <a:t>, 2013) </a:t>
            </a:r>
          </a:p>
          <a:p>
            <a:pPr marL="457200" indent="-457200" algn="just">
              <a:lnSpc>
                <a:spcPct val="120000"/>
              </a:lnSpc>
              <a:buFont typeface="+mj-lt"/>
              <a:buAutoNum type="arabicPeriod"/>
              <a:defRPr/>
            </a:pPr>
            <a:r>
              <a:rPr lang="it-IT" sz="2200" b="1" dirty="0"/>
              <a:t>MITOS</a:t>
            </a:r>
            <a:r>
              <a:rPr lang="it-IT" sz="2200" dirty="0"/>
              <a:t>: sistema di </a:t>
            </a:r>
            <a:r>
              <a:rPr lang="it-IT" sz="2200" dirty="0" err="1"/>
              <a:t>stadiazione</a:t>
            </a:r>
            <a:r>
              <a:rPr lang="it-IT" sz="2200" dirty="0"/>
              <a:t> che predice la sopravvivenza (</a:t>
            </a:r>
            <a:r>
              <a:rPr lang="it-IT" sz="2200" dirty="0" err="1"/>
              <a:t>Tramacere</a:t>
            </a:r>
            <a:r>
              <a:rPr lang="it-IT" sz="2200" dirty="0"/>
              <a:t>, 2015)</a:t>
            </a:r>
          </a:p>
          <a:p>
            <a:pPr marL="457200" indent="-457200" algn="just">
              <a:lnSpc>
                <a:spcPct val="120000"/>
              </a:lnSpc>
              <a:buFont typeface="+mj-lt"/>
              <a:buAutoNum type="arabicPeriod"/>
              <a:defRPr/>
            </a:pPr>
            <a:r>
              <a:rPr lang="it-IT" sz="2200" b="1" dirty="0"/>
              <a:t>Forza muscolare</a:t>
            </a:r>
            <a:r>
              <a:rPr lang="it-IT" sz="2200" dirty="0"/>
              <a:t>: misurata attraverso varie scale</a:t>
            </a:r>
          </a:p>
          <a:p>
            <a:pPr marL="457200" indent="-457200" algn="just">
              <a:lnSpc>
                <a:spcPct val="120000"/>
              </a:lnSpc>
              <a:buFont typeface="+mj-lt"/>
              <a:buAutoNum type="arabicPeriod"/>
              <a:defRPr/>
            </a:pPr>
            <a:r>
              <a:rPr lang="it-IT" sz="2200" b="1" dirty="0"/>
              <a:t>Funzione respiratoria</a:t>
            </a:r>
            <a:r>
              <a:rPr lang="it-IT" sz="2200" dirty="0"/>
              <a:t>: soprattutto SNIP (</a:t>
            </a:r>
            <a:r>
              <a:rPr lang="it-IT" sz="2200" dirty="0" err="1"/>
              <a:t>Sniff</a:t>
            </a:r>
            <a:r>
              <a:rPr lang="it-IT" sz="2200" dirty="0"/>
              <a:t> pressure) perché eseguibile anche nei pazienti bulbari</a:t>
            </a:r>
          </a:p>
          <a:p>
            <a:pPr>
              <a:defRPr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xmlns="" val="209221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  <p:pic>
        <p:nvPicPr>
          <p:cNvPr id="44034" name="Picture 3" descr="Immagin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63" y="73025"/>
            <a:ext cx="89058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1023938" y="234950"/>
            <a:ext cx="2132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>
                <a:solidFill>
                  <a:srgbClr val="CCECFF"/>
                </a:solidFill>
              </a:rPr>
              <a:t>UNIVERSITA</a:t>
            </a:r>
            <a:r>
              <a:rPr lang="ja-JP" altLang="it-IT" sz="1200">
                <a:solidFill>
                  <a:srgbClr val="CCECFF"/>
                </a:solidFill>
              </a:rPr>
              <a:t>’</a:t>
            </a:r>
            <a:r>
              <a:rPr lang="it-IT" altLang="ja-JP" sz="1200">
                <a:solidFill>
                  <a:srgbClr val="CCECFF"/>
                </a:solidFill>
              </a:rPr>
              <a:t> DEGLI STUDI</a:t>
            </a:r>
          </a:p>
          <a:p>
            <a:pPr eaLnBrk="1" hangingPunct="1"/>
            <a:r>
              <a:rPr lang="it-IT" sz="1200">
                <a:solidFill>
                  <a:srgbClr val="CCECFF"/>
                </a:solidFill>
              </a:rPr>
              <a:t>DI PADOVA</a:t>
            </a:r>
          </a:p>
        </p:txBody>
      </p:sp>
      <p:pic>
        <p:nvPicPr>
          <p:cNvPr id="44036" name="Picture 5" descr="See full size imag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2800" y="73025"/>
            <a:ext cx="6032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1547664" y="1052736"/>
            <a:ext cx="59046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it-IT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SLA</a:t>
            </a:r>
          </a:p>
        </p:txBody>
      </p:sp>
      <p:sp>
        <p:nvSpPr>
          <p:cNvPr id="44038" name="Rettangolo 13"/>
          <p:cNvSpPr>
            <a:spLocks noChangeArrowheads="1"/>
          </p:cNvSpPr>
          <p:nvPr/>
        </p:nvSpPr>
        <p:spPr bwMode="auto">
          <a:xfrm>
            <a:off x="395288" y="1916113"/>
            <a:ext cx="475297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3200"/>
              <a:t>Negli studi prospettici di</a:t>
            </a:r>
          </a:p>
          <a:p>
            <a:r>
              <a:rPr lang="it-IT" sz="3200"/>
              <a:t>registro la sopravvivenza</a:t>
            </a:r>
          </a:p>
          <a:p>
            <a:r>
              <a:rPr lang="it-IT" sz="3200"/>
              <a:t>mediana dall’esordio è di</a:t>
            </a:r>
          </a:p>
          <a:p>
            <a:r>
              <a:rPr lang="it-IT" sz="3200"/>
              <a:t>circa </a:t>
            </a:r>
            <a:r>
              <a:rPr lang="it-IT" sz="3200" b="1"/>
              <a:t>2,5 anni</a:t>
            </a:r>
          </a:p>
          <a:p>
            <a:endParaRPr lang="it-IT" sz="3200"/>
          </a:p>
          <a:p>
            <a:r>
              <a:rPr lang="it-IT" sz="3200"/>
              <a:t>• Negli studi basati su centri di riferimento la</a:t>
            </a:r>
          </a:p>
          <a:p>
            <a:r>
              <a:rPr lang="it-IT" sz="3200"/>
              <a:t>sopravvivenza mediana</a:t>
            </a:r>
          </a:p>
          <a:p>
            <a:r>
              <a:rPr lang="it-IT" sz="3200"/>
              <a:t>aria fra </a:t>
            </a:r>
            <a:r>
              <a:rPr lang="it-IT" sz="3200" b="1"/>
              <a:t>3,5 e 4 anni</a:t>
            </a:r>
          </a:p>
        </p:txBody>
      </p:sp>
      <p:pic>
        <p:nvPicPr>
          <p:cNvPr id="44039" name="Immagin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8313" y="3284538"/>
            <a:ext cx="320040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783356856"/>
      </p:ext>
    </p:extLst>
  </p:cSld>
  <p:clrMapOvr>
    <a:masterClrMapping/>
  </p:clrMapOvr>
  <p:transition spd="slow" advTm="3878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7" name="Gruppo 13"/>
          <p:cNvGrpSpPr>
            <a:grpSpLocks/>
          </p:cNvGrpSpPr>
          <p:nvPr/>
        </p:nvGrpSpPr>
        <p:grpSpPr bwMode="auto">
          <a:xfrm>
            <a:off x="1042988" y="2276475"/>
            <a:ext cx="6697662" cy="4032250"/>
            <a:chOff x="1481138" y="1989138"/>
            <a:chExt cx="5745162" cy="3240062"/>
          </a:xfrm>
        </p:grpSpPr>
        <p:cxnSp>
          <p:nvCxnSpPr>
            <p:cNvPr id="45064" name="Connettore 1 10"/>
            <p:cNvCxnSpPr>
              <a:cxnSpLocks noChangeShapeType="1"/>
            </p:cNvCxnSpPr>
            <p:nvPr/>
          </p:nvCxnSpPr>
          <p:spPr bwMode="auto">
            <a:xfrm>
              <a:off x="1609725" y="2395538"/>
              <a:ext cx="56165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5065" name="Connettore 1 19"/>
            <p:cNvCxnSpPr>
              <a:cxnSpLocks noChangeShapeType="1"/>
            </p:cNvCxnSpPr>
            <p:nvPr/>
          </p:nvCxnSpPr>
          <p:spPr bwMode="auto">
            <a:xfrm>
              <a:off x="1619251" y="2324100"/>
              <a:ext cx="5903" cy="28330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5066" name="Connettore 1 22"/>
            <p:cNvCxnSpPr>
              <a:cxnSpLocks noChangeShapeType="1"/>
            </p:cNvCxnSpPr>
            <p:nvPr/>
          </p:nvCxnSpPr>
          <p:spPr bwMode="auto">
            <a:xfrm flipH="1">
              <a:off x="3281338" y="2276872"/>
              <a:ext cx="4044" cy="28803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5067" name="Connettore 1 24"/>
            <p:cNvCxnSpPr>
              <a:cxnSpLocks noChangeShapeType="1"/>
            </p:cNvCxnSpPr>
            <p:nvPr/>
          </p:nvCxnSpPr>
          <p:spPr bwMode="auto">
            <a:xfrm flipH="1">
              <a:off x="5311246" y="2324100"/>
              <a:ext cx="52918" cy="27896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5068" name="Connettore 1 26"/>
            <p:cNvCxnSpPr>
              <a:cxnSpLocks noChangeShapeType="1"/>
            </p:cNvCxnSpPr>
            <p:nvPr/>
          </p:nvCxnSpPr>
          <p:spPr bwMode="auto">
            <a:xfrm flipH="1">
              <a:off x="7025754" y="2335213"/>
              <a:ext cx="2110" cy="28939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" name="Rettangolo arrotondato 1"/>
            <p:cNvSpPr/>
            <p:nvPr/>
          </p:nvSpPr>
          <p:spPr bwMode="auto">
            <a:xfrm>
              <a:off x="1619672" y="2395240"/>
              <a:ext cx="1661666" cy="504056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algn="ctr">
                <a:defRPr/>
              </a:pPr>
              <a:r>
                <a:rPr lang="it-IT" sz="1200" dirty="0">
                  <a:latin typeface="Calibri" pitchFamily="34" charset="0"/>
                  <a:ea typeface="+mn-ea"/>
                </a:rPr>
                <a:t>Ritardo</a:t>
              </a:r>
            </a:p>
            <a:p>
              <a:pPr algn="ctr">
                <a:defRPr/>
              </a:pPr>
              <a:r>
                <a:rPr lang="it-IT" sz="1200" dirty="0">
                  <a:latin typeface="Calibri" pitchFamily="34" charset="0"/>
                  <a:ea typeface="+mn-ea"/>
                </a:rPr>
                <a:t>diagnostico</a:t>
              </a:r>
            </a:p>
          </p:txBody>
        </p:sp>
        <p:grpSp>
          <p:nvGrpSpPr>
            <p:cNvPr id="45072" name="Gruppo 30"/>
            <p:cNvGrpSpPr>
              <a:grpSpLocks/>
            </p:cNvGrpSpPr>
            <p:nvPr/>
          </p:nvGrpSpPr>
          <p:grpSpPr bwMode="auto">
            <a:xfrm>
              <a:off x="1619672" y="2924944"/>
              <a:ext cx="5400600" cy="2016159"/>
              <a:chOff x="1619468" y="2361555"/>
              <a:chExt cx="5401845" cy="2016417"/>
            </a:xfrm>
          </p:grpSpPr>
          <p:sp>
            <p:nvSpPr>
              <p:cNvPr id="4" name="Rettangolo arrotondato 3"/>
              <p:cNvSpPr/>
              <p:nvPr/>
            </p:nvSpPr>
            <p:spPr bwMode="auto">
              <a:xfrm>
                <a:off x="1619468" y="2361555"/>
                <a:ext cx="3745279" cy="504056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it-IT" sz="1200" b="0" dirty="0" smtClean="0">
                    <a:latin typeface="Calibri" charset="0"/>
                  </a:rPr>
                  <a:t>Alterazioni progressive della funzione motoria</a:t>
                </a:r>
              </a:p>
              <a:p>
                <a:pPr algn="ctr" eaLnBrk="1" hangingPunct="1">
                  <a:defRPr/>
                </a:pPr>
                <a:r>
                  <a:rPr lang="it-IT" sz="1200" b="0" dirty="0">
                    <a:latin typeface="Calibri" charset="0"/>
                  </a:rPr>
                  <a:t>i</a:t>
                </a:r>
                <a:r>
                  <a:rPr lang="it-IT" sz="1200" b="0" dirty="0" smtClean="0">
                    <a:latin typeface="Calibri" charset="0"/>
                  </a:rPr>
                  <a:t>n ambito spinale e/o bulbare </a:t>
                </a:r>
              </a:p>
            </p:txBody>
          </p:sp>
          <p:sp>
            <p:nvSpPr>
              <p:cNvPr id="5" name="Rettangolo arrotondato 4"/>
              <p:cNvSpPr/>
              <p:nvPr/>
            </p:nvSpPr>
            <p:spPr bwMode="auto">
              <a:xfrm>
                <a:off x="5148673" y="3369796"/>
                <a:ext cx="1872639" cy="504056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algn="ctr">
                  <a:defRPr/>
                </a:pPr>
                <a:r>
                  <a:rPr lang="it-IT" sz="1200" dirty="0">
                    <a:latin typeface="Calibri" pitchFamily="34" charset="0"/>
                    <a:ea typeface="+mn-ea"/>
                  </a:rPr>
                  <a:t>PEG</a:t>
                </a:r>
              </a:p>
            </p:txBody>
          </p:sp>
          <p:sp>
            <p:nvSpPr>
              <p:cNvPr id="6" name="Rettangolo arrotondato 5"/>
              <p:cNvSpPr/>
              <p:nvPr/>
            </p:nvSpPr>
            <p:spPr bwMode="auto">
              <a:xfrm>
                <a:off x="5148673" y="3873916"/>
                <a:ext cx="1872639" cy="504056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it-IT" sz="1200" b="0" dirty="0" smtClean="0">
                    <a:latin typeface="Calibri" charset="0"/>
                  </a:rPr>
                  <a:t>Ventilazione</a:t>
                </a:r>
              </a:p>
              <a:p>
                <a:pPr algn="ctr" eaLnBrk="1" hangingPunct="1">
                  <a:defRPr/>
                </a:pPr>
                <a:r>
                  <a:rPr lang="it-IT" sz="1200" b="0" dirty="0" smtClean="0">
                    <a:latin typeface="Calibri" charset="0"/>
                  </a:rPr>
                  <a:t>meccanica</a:t>
                </a:r>
              </a:p>
            </p:txBody>
          </p:sp>
          <p:sp>
            <p:nvSpPr>
              <p:cNvPr id="7" name="Rettangolo arrotondato 6"/>
              <p:cNvSpPr/>
              <p:nvPr/>
            </p:nvSpPr>
            <p:spPr bwMode="auto">
              <a:xfrm>
                <a:off x="5148674" y="2865675"/>
                <a:ext cx="1872639" cy="504056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it-IT" sz="1200" b="0" dirty="0" smtClean="0">
                    <a:latin typeface="Calibri" charset="0"/>
                  </a:rPr>
                  <a:t>Grave</a:t>
                </a:r>
              </a:p>
              <a:p>
                <a:pPr algn="ctr" eaLnBrk="1" hangingPunct="1">
                  <a:defRPr/>
                </a:pPr>
                <a:r>
                  <a:rPr lang="it-IT" sz="1200" b="0" dirty="0" smtClean="0">
                    <a:latin typeface="Calibri" charset="0"/>
                  </a:rPr>
                  <a:t>disabilità</a:t>
                </a:r>
              </a:p>
            </p:txBody>
          </p:sp>
        </p:grpSp>
        <p:sp>
          <p:nvSpPr>
            <p:cNvPr id="45073" name="CasellaDiTesto 20"/>
            <p:cNvSpPr txBox="1">
              <a:spLocks noChangeArrowheads="1"/>
            </p:cNvSpPr>
            <p:nvPr/>
          </p:nvSpPr>
          <p:spPr bwMode="auto">
            <a:xfrm>
              <a:off x="1481138" y="2047875"/>
              <a:ext cx="5683250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sz="1200">
                  <a:latin typeface="Calibri" charset="0"/>
                  <a:cs typeface="Arial" charset="0"/>
                </a:rPr>
                <a:t>0                                             12                       	                            18                                           30</a:t>
              </a:r>
            </a:p>
          </p:txBody>
        </p:sp>
        <p:sp>
          <p:nvSpPr>
            <p:cNvPr id="45074" name="CasellaDiTesto 27"/>
            <p:cNvSpPr txBox="1">
              <a:spLocks noChangeArrowheads="1"/>
            </p:cNvSpPr>
            <p:nvPr/>
          </p:nvSpPr>
          <p:spPr bwMode="auto">
            <a:xfrm>
              <a:off x="4067175" y="1989138"/>
              <a:ext cx="600075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it-IT" sz="1600">
                  <a:solidFill>
                    <a:srgbClr val="3366FF"/>
                  </a:solidFill>
                  <a:latin typeface="Calibri" charset="0"/>
                  <a:cs typeface="Arial" charset="0"/>
                </a:rPr>
                <a:t>Mesi</a:t>
              </a:r>
              <a:endParaRPr lang="it-IT" sz="1800">
                <a:solidFill>
                  <a:srgbClr val="3366FF"/>
                </a:solidFill>
                <a:latin typeface="Calibri" charset="0"/>
                <a:cs typeface="Arial" charset="0"/>
              </a:endParaRPr>
            </a:p>
          </p:txBody>
        </p:sp>
      </p:grpSp>
      <p:sp>
        <p:nvSpPr>
          <p:cNvPr id="45059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  <p:pic>
        <p:nvPicPr>
          <p:cNvPr id="45060" name="Picture 3" descr="Immagin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63" y="73025"/>
            <a:ext cx="89058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4"/>
          <p:cNvSpPr txBox="1">
            <a:spLocks noChangeArrowheads="1"/>
          </p:cNvSpPr>
          <p:nvPr/>
        </p:nvSpPr>
        <p:spPr bwMode="auto">
          <a:xfrm>
            <a:off x="1023938" y="234950"/>
            <a:ext cx="2132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>
                <a:solidFill>
                  <a:srgbClr val="CCECFF"/>
                </a:solidFill>
              </a:rPr>
              <a:t>UNIVERSITA</a:t>
            </a:r>
            <a:r>
              <a:rPr lang="ja-JP" altLang="it-IT" sz="1200">
                <a:solidFill>
                  <a:srgbClr val="CCECFF"/>
                </a:solidFill>
              </a:rPr>
              <a:t>’</a:t>
            </a:r>
            <a:r>
              <a:rPr lang="it-IT" altLang="ja-JP" sz="1200">
                <a:solidFill>
                  <a:srgbClr val="CCECFF"/>
                </a:solidFill>
              </a:rPr>
              <a:t> DEGLI STUDI</a:t>
            </a:r>
          </a:p>
          <a:p>
            <a:pPr eaLnBrk="1" hangingPunct="1"/>
            <a:r>
              <a:rPr lang="it-IT" sz="1200">
                <a:solidFill>
                  <a:srgbClr val="CCECFF"/>
                </a:solidFill>
              </a:rPr>
              <a:t>DI PADOVA</a:t>
            </a:r>
          </a:p>
        </p:txBody>
      </p:sp>
      <p:pic>
        <p:nvPicPr>
          <p:cNvPr id="45062" name="Picture 5" descr="See full 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2800" y="73025"/>
            <a:ext cx="6032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1403648" y="1052736"/>
            <a:ext cx="59046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it-IT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SLA</a:t>
            </a:r>
          </a:p>
        </p:txBody>
      </p:sp>
    </p:spTree>
    <p:extLst>
      <p:ext uri="{BB962C8B-B14F-4D97-AF65-F5344CB8AC3E}">
        <p14:creationId xmlns:p14="http://schemas.microsoft.com/office/powerpoint/2010/main" xmlns="" val="104479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-26988"/>
            <a:ext cx="9144000" cy="10525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46082" name="Picture 3" descr="unipd-logo"/>
          <p:cNvPicPr>
            <a:picLocks noChangeAspect="1" noChangeArrowheads="1"/>
          </p:cNvPicPr>
          <p:nvPr/>
        </p:nvPicPr>
        <p:blipFill>
          <a:blip r:embed="rId2">
            <a:lum bright="10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9747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4" descr="966462SUB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10575" y="17463"/>
            <a:ext cx="6477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484189" y="1052736"/>
            <a:ext cx="40320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it-IT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SLA</a:t>
            </a:r>
            <a:endParaRPr lang="it-IT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608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76475"/>
            <a:ext cx="89027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ttore 1 6"/>
          <p:cNvCxnSpPr/>
          <p:nvPr/>
        </p:nvCxnSpPr>
        <p:spPr>
          <a:xfrm>
            <a:off x="6084888" y="3141663"/>
            <a:ext cx="0" cy="3095625"/>
          </a:xfrm>
          <a:prstGeom prst="line">
            <a:avLst/>
          </a:prstGeom>
          <a:ln w="57150" cmpd="sng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087" name="CasellaDiTesto 8"/>
          <p:cNvSpPr txBox="1">
            <a:spLocks noChangeArrowheads="1"/>
          </p:cNvSpPr>
          <p:nvPr/>
        </p:nvSpPr>
        <p:spPr bwMode="auto">
          <a:xfrm>
            <a:off x="2667000" y="4652963"/>
            <a:ext cx="21764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1800" b="1"/>
              <a:t>PAZIENTE</a:t>
            </a:r>
          </a:p>
          <a:p>
            <a:pPr algn="ctr" eaLnBrk="1" hangingPunct="1"/>
            <a:r>
              <a:rPr lang="it-IT" sz="1800" b="1"/>
              <a:t>AMBULATORIALE</a:t>
            </a:r>
          </a:p>
        </p:txBody>
      </p:sp>
      <p:sp>
        <p:nvSpPr>
          <p:cNvPr id="46088" name="CasellaDiTesto 23"/>
          <p:cNvSpPr txBox="1">
            <a:spLocks noChangeArrowheads="1"/>
          </p:cNvSpPr>
          <p:nvPr/>
        </p:nvSpPr>
        <p:spPr bwMode="auto">
          <a:xfrm>
            <a:off x="6748463" y="4652963"/>
            <a:ext cx="1711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1800" b="1"/>
              <a:t>PAZIENTE</a:t>
            </a:r>
          </a:p>
          <a:p>
            <a:pPr algn="ctr" eaLnBrk="1" hangingPunct="1"/>
            <a:r>
              <a:rPr lang="it-IT" sz="1800" b="1"/>
              <a:t>DOMICILIARE</a:t>
            </a:r>
          </a:p>
        </p:txBody>
      </p:sp>
      <p:sp>
        <p:nvSpPr>
          <p:cNvPr id="10" name="Rettangolo 9"/>
          <p:cNvSpPr/>
          <p:nvPr/>
        </p:nvSpPr>
        <p:spPr>
          <a:xfrm>
            <a:off x="8172450" y="1844675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2897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-26988"/>
            <a:ext cx="9144000" cy="10525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47106" name="Picture 3" descr="unipd-logo"/>
          <p:cNvPicPr>
            <a:picLocks noChangeAspect="1" noChangeArrowheads="1"/>
          </p:cNvPicPr>
          <p:nvPr/>
        </p:nvPicPr>
        <p:blipFill>
          <a:blip r:embed="rId2">
            <a:lum bright="10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9747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4" descr="966462SUB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10575" y="17463"/>
            <a:ext cx="6477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484189" y="983630"/>
            <a:ext cx="403202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it-IT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SLA</a:t>
            </a:r>
          </a:p>
          <a:p>
            <a:pPr algn="ctr">
              <a:defRPr/>
            </a:pPr>
            <a:r>
              <a:rPr lang="it-IT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Paziente </a:t>
            </a:r>
            <a:r>
              <a:rPr lang="it-I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ambulatoriale</a:t>
            </a:r>
            <a:endParaRPr lang="it-IT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Oval 3"/>
          <p:cNvSpPr>
            <a:spLocks noChangeArrowheads="1"/>
          </p:cNvSpPr>
          <p:nvPr/>
        </p:nvSpPr>
        <p:spPr bwMode="auto">
          <a:xfrm>
            <a:off x="1257300" y="4170363"/>
            <a:ext cx="1355725" cy="6889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it-IT" b="1" dirty="0">
                <a:solidFill>
                  <a:srgbClr val="000000"/>
                </a:solidFill>
                <a:latin typeface="Verdana" charset="0"/>
              </a:rPr>
              <a:t>Fisio-</a:t>
            </a:r>
          </a:p>
          <a:p>
            <a:pPr algn="ctr">
              <a:defRPr/>
            </a:pPr>
            <a:r>
              <a:rPr lang="it-IT" b="1" dirty="0">
                <a:solidFill>
                  <a:srgbClr val="000000"/>
                </a:solidFill>
                <a:latin typeface="Verdana" charset="0"/>
              </a:rPr>
              <a:t>terapista</a:t>
            </a:r>
          </a:p>
        </p:txBody>
      </p:sp>
      <p:sp>
        <p:nvSpPr>
          <p:cNvPr id="12" name="Oval 4"/>
          <p:cNvSpPr>
            <a:spLocks noChangeArrowheads="1"/>
          </p:cNvSpPr>
          <p:nvPr/>
        </p:nvSpPr>
        <p:spPr bwMode="auto">
          <a:xfrm>
            <a:off x="1597025" y="3424238"/>
            <a:ext cx="1355725" cy="6889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it-IT" b="1" dirty="0">
                <a:solidFill>
                  <a:srgbClr val="000000"/>
                </a:solidFill>
                <a:latin typeface="Verdana" charset="0"/>
              </a:rPr>
              <a:t>Fisiatra</a:t>
            </a:r>
          </a:p>
        </p:txBody>
      </p:sp>
      <p:sp>
        <p:nvSpPr>
          <p:cNvPr id="13" name="Oval 5"/>
          <p:cNvSpPr>
            <a:spLocks noChangeArrowheads="1"/>
          </p:cNvSpPr>
          <p:nvPr/>
        </p:nvSpPr>
        <p:spPr bwMode="auto">
          <a:xfrm>
            <a:off x="6172200" y="3481388"/>
            <a:ext cx="1355725" cy="6889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it-IT" b="1" dirty="0">
                <a:solidFill>
                  <a:srgbClr val="000000"/>
                </a:solidFill>
                <a:latin typeface="Verdana" charset="0"/>
              </a:rPr>
              <a:t>Foniatra</a:t>
            </a:r>
          </a:p>
        </p:txBody>
      </p:sp>
      <p:sp>
        <p:nvSpPr>
          <p:cNvPr id="14" name="Oval 6"/>
          <p:cNvSpPr>
            <a:spLocks noChangeArrowheads="1"/>
          </p:cNvSpPr>
          <p:nvPr/>
        </p:nvSpPr>
        <p:spPr bwMode="auto">
          <a:xfrm>
            <a:off x="6456363" y="4227513"/>
            <a:ext cx="1355725" cy="6889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it-IT" sz="1600" b="1" dirty="0">
                <a:solidFill>
                  <a:srgbClr val="000000"/>
                </a:solidFill>
                <a:latin typeface="Verdana" charset="0"/>
              </a:rPr>
              <a:t>Logopedista</a:t>
            </a:r>
            <a:endParaRPr lang="it-IT" b="1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15" name="Oval 7"/>
          <p:cNvSpPr>
            <a:spLocks noChangeArrowheads="1"/>
          </p:cNvSpPr>
          <p:nvPr/>
        </p:nvSpPr>
        <p:spPr bwMode="auto">
          <a:xfrm>
            <a:off x="1595438" y="5032375"/>
            <a:ext cx="1355725" cy="687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it-IT" b="1" dirty="0" smtClean="0">
                <a:solidFill>
                  <a:srgbClr val="000000"/>
                </a:solidFill>
                <a:latin typeface="Verdana" charset="0"/>
              </a:rPr>
              <a:t>Infermiere</a:t>
            </a:r>
            <a:endParaRPr lang="it-IT" b="1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16" name="Oval 8"/>
          <p:cNvSpPr>
            <a:spLocks noChangeArrowheads="1"/>
          </p:cNvSpPr>
          <p:nvPr/>
        </p:nvSpPr>
        <p:spPr bwMode="auto">
          <a:xfrm>
            <a:off x="2557463" y="5607050"/>
            <a:ext cx="1355725" cy="687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it-IT" b="1" dirty="0">
                <a:solidFill>
                  <a:srgbClr val="000000"/>
                </a:solidFill>
                <a:latin typeface="Verdana" charset="0"/>
              </a:rPr>
              <a:t>Genetista</a:t>
            </a:r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3856038" y="5835650"/>
            <a:ext cx="1357312" cy="6889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it-IT" sz="1400" b="1" dirty="0">
                <a:solidFill>
                  <a:srgbClr val="000000"/>
                </a:solidFill>
                <a:latin typeface="Verdana" charset="0"/>
              </a:rPr>
              <a:t>Rianimatore</a:t>
            </a:r>
            <a:endParaRPr lang="it-IT" b="1" dirty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18" name="Oval 10"/>
          <p:cNvSpPr>
            <a:spLocks noChangeArrowheads="1"/>
          </p:cNvSpPr>
          <p:nvPr/>
        </p:nvSpPr>
        <p:spPr bwMode="auto">
          <a:xfrm>
            <a:off x="6059488" y="5032375"/>
            <a:ext cx="1357312" cy="687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it-IT" sz="1500" b="1" dirty="0">
                <a:solidFill>
                  <a:srgbClr val="000000"/>
                </a:solidFill>
                <a:latin typeface="Verdana" charset="0"/>
              </a:rPr>
              <a:t>Dietologo/</a:t>
            </a:r>
          </a:p>
          <a:p>
            <a:pPr algn="ctr">
              <a:defRPr/>
            </a:pPr>
            <a:r>
              <a:rPr lang="it-IT" sz="1500" b="1" dirty="0">
                <a:solidFill>
                  <a:srgbClr val="000000"/>
                </a:solidFill>
                <a:latin typeface="Verdana" charset="0"/>
              </a:rPr>
              <a:t>Dietista</a:t>
            </a:r>
          </a:p>
        </p:txBody>
      </p:sp>
      <p:sp>
        <p:nvSpPr>
          <p:cNvPr id="19" name="Oval 11"/>
          <p:cNvSpPr>
            <a:spLocks noChangeArrowheads="1"/>
          </p:cNvSpPr>
          <p:nvPr/>
        </p:nvSpPr>
        <p:spPr bwMode="auto">
          <a:xfrm>
            <a:off x="5211763" y="5605463"/>
            <a:ext cx="1355725" cy="6889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it-IT" sz="1200" b="1" dirty="0">
                <a:solidFill>
                  <a:srgbClr val="000000"/>
                </a:solidFill>
                <a:latin typeface="Verdana" charset="0"/>
              </a:rPr>
              <a:t>ASSOCIAZIONI</a:t>
            </a:r>
          </a:p>
        </p:txBody>
      </p:sp>
      <p:sp>
        <p:nvSpPr>
          <p:cNvPr id="20" name="Oval 12"/>
          <p:cNvSpPr>
            <a:spLocks noChangeArrowheads="1"/>
          </p:cNvSpPr>
          <p:nvPr/>
        </p:nvSpPr>
        <p:spPr bwMode="auto">
          <a:xfrm>
            <a:off x="2557463" y="2849563"/>
            <a:ext cx="1355725" cy="6889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it-IT" b="1" dirty="0">
                <a:latin typeface="Verdana" charset="0"/>
              </a:rPr>
              <a:t>Pneumologo</a:t>
            </a:r>
          </a:p>
        </p:txBody>
      </p:sp>
      <p:sp>
        <p:nvSpPr>
          <p:cNvPr id="21" name="Oval 13"/>
          <p:cNvSpPr>
            <a:spLocks noChangeArrowheads="1"/>
          </p:cNvSpPr>
          <p:nvPr/>
        </p:nvSpPr>
        <p:spPr bwMode="auto">
          <a:xfrm>
            <a:off x="5324475" y="2908300"/>
            <a:ext cx="1357313" cy="687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it-IT" b="1" dirty="0">
                <a:solidFill>
                  <a:srgbClr val="000000"/>
                </a:solidFill>
                <a:latin typeface="Verdana" charset="0"/>
              </a:rPr>
              <a:t>Psicologo</a:t>
            </a:r>
          </a:p>
        </p:txBody>
      </p:sp>
      <p:sp>
        <p:nvSpPr>
          <p:cNvPr id="22" name="Oval 14"/>
          <p:cNvSpPr>
            <a:spLocks noChangeArrowheads="1"/>
          </p:cNvSpPr>
          <p:nvPr/>
        </p:nvSpPr>
        <p:spPr bwMode="auto">
          <a:xfrm>
            <a:off x="3968750" y="2620963"/>
            <a:ext cx="1357313" cy="687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it-IT">
                <a:latin typeface="Verdana" charset="0"/>
              </a:rPr>
              <a:t> </a:t>
            </a:r>
            <a:r>
              <a:rPr lang="it-IT" b="1">
                <a:latin typeface="Verdana" charset="0"/>
              </a:rPr>
              <a:t>Neurologo</a:t>
            </a:r>
          </a:p>
        </p:txBody>
      </p:sp>
      <p:sp>
        <p:nvSpPr>
          <p:cNvPr id="23" name="Oval 15"/>
          <p:cNvSpPr>
            <a:spLocks noChangeArrowheads="1"/>
          </p:cNvSpPr>
          <p:nvPr/>
        </p:nvSpPr>
        <p:spPr bwMode="auto">
          <a:xfrm>
            <a:off x="3686175" y="4056063"/>
            <a:ext cx="1808163" cy="97631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it-IT" b="1" dirty="0">
                <a:latin typeface="Verdana" charset="0"/>
              </a:rPr>
              <a:t>Paziente SLA</a:t>
            </a:r>
          </a:p>
          <a:p>
            <a:pPr algn="ctr">
              <a:defRPr/>
            </a:pPr>
            <a:r>
              <a:rPr lang="it-IT" b="1" dirty="0">
                <a:latin typeface="Verdana" charset="0"/>
              </a:rPr>
              <a:t> e famiglia</a:t>
            </a:r>
          </a:p>
        </p:txBody>
      </p:sp>
      <p:sp>
        <p:nvSpPr>
          <p:cNvPr id="25" name="Line 16"/>
          <p:cNvSpPr>
            <a:spLocks noChangeShapeType="1"/>
          </p:cNvSpPr>
          <p:nvPr/>
        </p:nvSpPr>
        <p:spPr bwMode="auto">
          <a:xfrm>
            <a:off x="2895600" y="3940175"/>
            <a:ext cx="847725" cy="40322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6" name="Line 17"/>
          <p:cNvSpPr>
            <a:spLocks noChangeShapeType="1"/>
          </p:cNvSpPr>
          <p:nvPr/>
        </p:nvSpPr>
        <p:spPr bwMode="auto">
          <a:xfrm>
            <a:off x="3686175" y="3481388"/>
            <a:ext cx="452438" cy="63182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7" name="Line 18"/>
          <p:cNvSpPr>
            <a:spLocks noChangeShapeType="1"/>
          </p:cNvSpPr>
          <p:nvPr/>
        </p:nvSpPr>
        <p:spPr bwMode="auto">
          <a:xfrm>
            <a:off x="4591050" y="3365500"/>
            <a:ext cx="0" cy="690563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8" name="Line 19"/>
          <p:cNvSpPr>
            <a:spLocks noChangeShapeType="1"/>
          </p:cNvSpPr>
          <p:nvPr/>
        </p:nvSpPr>
        <p:spPr bwMode="auto">
          <a:xfrm flipV="1">
            <a:off x="2613025" y="4514850"/>
            <a:ext cx="107315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29" name="Line 20"/>
          <p:cNvSpPr>
            <a:spLocks noChangeShapeType="1"/>
          </p:cNvSpPr>
          <p:nvPr/>
        </p:nvSpPr>
        <p:spPr bwMode="auto">
          <a:xfrm flipV="1">
            <a:off x="2840038" y="4745038"/>
            <a:ext cx="903287" cy="401637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30" name="Line 21"/>
          <p:cNvSpPr>
            <a:spLocks noChangeShapeType="1"/>
          </p:cNvSpPr>
          <p:nvPr/>
        </p:nvSpPr>
        <p:spPr bwMode="auto">
          <a:xfrm flipH="1">
            <a:off x="5154613" y="3538538"/>
            <a:ext cx="396875" cy="57467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31" name="Line 22"/>
          <p:cNvSpPr>
            <a:spLocks noChangeShapeType="1"/>
          </p:cNvSpPr>
          <p:nvPr/>
        </p:nvSpPr>
        <p:spPr bwMode="auto">
          <a:xfrm flipH="1">
            <a:off x="3573463" y="4916488"/>
            <a:ext cx="452437" cy="68897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32" name="Line 23"/>
          <p:cNvSpPr>
            <a:spLocks noChangeShapeType="1"/>
          </p:cNvSpPr>
          <p:nvPr/>
        </p:nvSpPr>
        <p:spPr bwMode="auto">
          <a:xfrm>
            <a:off x="4533900" y="5032375"/>
            <a:ext cx="0" cy="74612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33" name="Line 24"/>
          <p:cNvSpPr>
            <a:spLocks noChangeShapeType="1"/>
          </p:cNvSpPr>
          <p:nvPr/>
        </p:nvSpPr>
        <p:spPr bwMode="auto">
          <a:xfrm>
            <a:off x="5099050" y="4973638"/>
            <a:ext cx="452438" cy="63182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34" name="Line 25"/>
          <p:cNvSpPr>
            <a:spLocks noChangeShapeType="1"/>
          </p:cNvSpPr>
          <p:nvPr/>
        </p:nvSpPr>
        <p:spPr bwMode="auto">
          <a:xfrm>
            <a:off x="5438775" y="4745038"/>
            <a:ext cx="676275" cy="401637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35" name="Line 26"/>
          <p:cNvSpPr>
            <a:spLocks noChangeShapeType="1"/>
          </p:cNvSpPr>
          <p:nvPr/>
        </p:nvSpPr>
        <p:spPr bwMode="auto">
          <a:xfrm>
            <a:off x="5494338" y="4514850"/>
            <a:ext cx="96202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36" name="Line 27"/>
          <p:cNvSpPr>
            <a:spLocks noChangeShapeType="1"/>
          </p:cNvSpPr>
          <p:nvPr/>
        </p:nvSpPr>
        <p:spPr bwMode="auto">
          <a:xfrm flipV="1">
            <a:off x="5381625" y="3883025"/>
            <a:ext cx="790575" cy="40322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sp>
        <p:nvSpPr>
          <p:cNvPr id="37" name="Oval 28"/>
          <p:cNvSpPr>
            <a:spLocks noChangeArrowheads="1"/>
          </p:cNvSpPr>
          <p:nvPr/>
        </p:nvSpPr>
        <p:spPr bwMode="auto">
          <a:xfrm>
            <a:off x="1257300" y="2620963"/>
            <a:ext cx="6553200" cy="3903662"/>
          </a:xfrm>
          <a:prstGeom prst="ellipse">
            <a:avLst/>
          </a:prstGeom>
          <a:noFill/>
          <a:ln w="25400">
            <a:solidFill>
              <a:schemeClr val="tx2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4931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  <p:pic>
        <p:nvPicPr>
          <p:cNvPr id="50178" name="Picture 4" descr="Immagin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63" y="73025"/>
            <a:ext cx="89058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ext Box 5"/>
          <p:cNvSpPr txBox="1">
            <a:spLocks noChangeArrowheads="1"/>
          </p:cNvSpPr>
          <p:nvPr/>
        </p:nvSpPr>
        <p:spPr bwMode="auto">
          <a:xfrm>
            <a:off x="1023938" y="234950"/>
            <a:ext cx="2132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>
                <a:solidFill>
                  <a:srgbClr val="CCECFF"/>
                </a:solidFill>
              </a:rPr>
              <a:t>UNIVERSITA</a:t>
            </a:r>
            <a:r>
              <a:rPr lang="ja-JP" altLang="it-IT" sz="1200">
                <a:solidFill>
                  <a:srgbClr val="CCECFF"/>
                </a:solidFill>
              </a:rPr>
              <a:t>’</a:t>
            </a:r>
            <a:r>
              <a:rPr lang="it-IT" altLang="ja-JP" sz="1200">
                <a:solidFill>
                  <a:srgbClr val="CCECFF"/>
                </a:solidFill>
              </a:rPr>
              <a:t> DEGLI STUDI</a:t>
            </a:r>
          </a:p>
          <a:p>
            <a:pPr eaLnBrk="1" hangingPunct="1"/>
            <a:r>
              <a:rPr lang="it-IT" sz="1200">
                <a:solidFill>
                  <a:srgbClr val="CCECFF"/>
                </a:solidFill>
              </a:rPr>
              <a:t>DI PADOVA</a:t>
            </a:r>
          </a:p>
        </p:txBody>
      </p:sp>
      <p:pic>
        <p:nvPicPr>
          <p:cNvPr id="50180" name="Picture 6" descr="See full 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2800" y="73025"/>
            <a:ext cx="6032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484189" y="983630"/>
            <a:ext cx="403202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it-IT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SLA</a:t>
            </a:r>
          </a:p>
          <a:p>
            <a:pPr algn="ctr">
              <a:defRPr/>
            </a:pPr>
            <a:r>
              <a:rPr lang="it-IT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Paziente domiciliare</a:t>
            </a:r>
            <a:endParaRPr lang="it-IT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50182" name="Gruppo 1"/>
          <p:cNvGrpSpPr>
            <a:grpSpLocks/>
          </p:cNvGrpSpPr>
          <p:nvPr/>
        </p:nvGrpSpPr>
        <p:grpSpPr bwMode="auto">
          <a:xfrm>
            <a:off x="1692275" y="2781300"/>
            <a:ext cx="7426325" cy="3168650"/>
            <a:chOff x="214982" y="2334669"/>
            <a:chExt cx="8678193" cy="3795817"/>
          </a:xfrm>
        </p:grpSpPr>
        <p:pic>
          <p:nvPicPr>
            <p:cNvPr id="50185" name="Immagin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982" y="3369892"/>
              <a:ext cx="1219200" cy="1685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Line 17"/>
            <p:cNvSpPr>
              <a:spLocks noChangeShapeType="1"/>
            </p:cNvSpPr>
            <p:nvPr/>
          </p:nvSpPr>
          <p:spPr bwMode="auto">
            <a:xfrm>
              <a:off x="1814085" y="4221167"/>
              <a:ext cx="862626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1" name="Ovale 10"/>
            <p:cNvSpPr/>
            <p:nvPr/>
          </p:nvSpPr>
          <p:spPr>
            <a:xfrm>
              <a:off x="2739784" y="3283624"/>
              <a:ext cx="3196350" cy="187318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t-IT" sz="1600" b="1" dirty="0">
                  <a:solidFill>
                    <a:srgbClr val="000000"/>
                  </a:solidFill>
                </a:rPr>
                <a:t>Team multidisciplinare</a:t>
              </a:r>
            </a:p>
            <a:p>
              <a:pPr algn="ctr">
                <a:defRPr/>
              </a:pPr>
              <a:r>
                <a:rPr lang="it-IT" sz="1600" b="1" dirty="0">
                  <a:solidFill>
                    <a:srgbClr val="000000"/>
                  </a:solidFill>
                </a:rPr>
                <a:t>territoriale</a:t>
              </a:r>
            </a:p>
            <a:p>
              <a:pPr algn="ctr">
                <a:defRPr/>
              </a:pPr>
              <a:endParaRPr lang="it-IT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12" name="Line 17"/>
            <p:cNvSpPr>
              <a:spLocks noChangeShapeType="1"/>
            </p:cNvSpPr>
            <p:nvPr/>
          </p:nvSpPr>
          <p:spPr bwMode="auto">
            <a:xfrm>
              <a:off x="6019614" y="4232578"/>
              <a:ext cx="866335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13" name="Ovale 12"/>
            <p:cNvSpPr/>
            <p:nvPr/>
          </p:nvSpPr>
          <p:spPr>
            <a:xfrm>
              <a:off x="6949022" y="3357790"/>
              <a:ext cx="1944153" cy="180092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t-IT" sz="1400" dirty="0"/>
                <a:t>Centro</a:t>
              </a:r>
            </a:p>
            <a:p>
              <a:pPr algn="ctr">
                <a:defRPr/>
              </a:pPr>
              <a:r>
                <a:rPr lang="it-IT" sz="1400" dirty="0"/>
                <a:t>Riferimento SLA</a:t>
              </a:r>
            </a:p>
          </p:txBody>
        </p:sp>
        <p:sp>
          <p:nvSpPr>
            <p:cNvPr id="4" name="Freccia su 3"/>
            <p:cNvSpPr/>
            <p:nvPr/>
          </p:nvSpPr>
          <p:spPr>
            <a:xfrm>
              <a:off x="3995691" y="2851935"/>
              <a:ext cx="484184" cy="289060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15" name="Freccia su 14"/>
            <p:cNvSpPr/>
            <p:nvPr/>
          </p:nvSpPr>
          <p:spPr>
            <a:xfrm rot="10800000">
              <a:off x="3995691" y="5229075"/>
              <a:ext cx="484184" cy="287159"/>
            </a:xfrm>
            <a:prstGeom prst="up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/>
            </a:p>
          </p:txBody>
        </p:sp>
        <p:sp>
          <p:nvSpPr>
            <p:cNvPr id="50192" name="CasellaDiTesto 4"/>
            <p:cNvSpPr txBox="1">
              <a:spLocks noChangeArrowheads="1"/>
            </p:cNvSpPr>
            <p:nvPr/>
          </p:nvSpPr>
          <p:spPr bwMode="auto">
            <a:xfrm>
              <a:off x="1657307" y="2334669"/>
              <a:ext cx="5384615" cy="44247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it-IT" sz="1800" b="1"/>
                <a:t>TERAPIE PALLIATIVE TERRITORIALI</a:t>
              </a:r>
            </a:p>
          </p:txBody>
        </p:sp>
        <p:sp>
          <p:nvSpPr>
            <p:cNvPr id="50193" name="CasellaDiTesto 16"/>
            <p:cNvSpPr txBox="1">
              <a:spLocks noChangeArrowheads="1"/>
            </p:cNvSpPr>
            <p:nvPr/>
          </p:nvSpPr>
          <p:spPr bwMode="auto">
            <a:xfrm>
              <a:off x="3483644" y="5688011"/>
              <a:ext cx="1527012" cy="44247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it-IT" sz="1800" b="1"/>
                <a:t>HOSPICE</a:t>
              </a:r>
            </a:p>
          </p:txBody>
        </p:sp>
      </p:grpSp>
      <p:pic>
        <p:nvPicPr>
          <p:cNvPr id="50183" name="Immagin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3573463"/>
            <a:ext cx="148113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rnice 4"/>
          <p:cNvSpPr/>
          <p:nvPr/>
        </p:nvSpPr>
        <p:spPr>
          <a:xfrm>
            <a:off x="107950" y="3357563"/>
            <a:ext cx="2951163" cy="1943100"/>
          </a:xfrm>
          <a:prstGeom prst="frame">
            <a:avLst/>
          </a:prstGeom>
          <a:solidFill>
            <a:srgbClr val="87FF8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707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  <p:pic>
        <p:nvPicPr>
          <p:cNvPr id="16386" name="Picture 3" descr="Immagin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63" y="73025"/>
            <a:ext cx="89058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1023938" y="234950"/>
            <a:ext cx="2132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>
                <a:solidFill>
                  <a:srgbClr val="CCECFF"/>
                </a:solidFill>
              </a:rPr>
              <a:t>UNIVERSITA</a:t>
            </a:r>
            <a:r>
              <a:rPr lang="ja-JP" altLang="it-IT" sz="1200">
                <a:solidFill>
                  <a:srgbClr val="CCECFF"/>
                </a:solidFill>
              </a:rPr>
              <a:t>’</a:t>
            </a:r>
            <a:r>
              <a:rPr lang="it-IT" altLang="ja-JP" sz="1200">
                <a:solidFill>
                  <a:srgbClr val="CCECFF"/>
                </a:solidFill>
              </a:rPr>
              <a:t> DEGLI STUDI</a:t>
            </a:r>
          </a:p>
          <a:p>
            <a:pPr eaLnBrk="1" hangingPunct="1"/>
            <a:r>
              <a:rPr lang="it-IT" sz="1200">
                <a:solidFill>
                  <a:srgbClr val="CCECFF"/>
                </a:solidFill>
              </a:rPr>
              <a:t>DI PADOVA</a:t>
            </a:r>
          </a:p>
        </p:txBody>
      </p:sp>
      <p:pic>
        <p:nvPicPr>
          <p:cNvPr id="16388" name="Picture 5" descr="See full 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2800" y="73025"/>
            <a:ext cx="6032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755576" y="1106741"/>
            <a:ext cx="7560840" cy="954107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it-IT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SLA (sclerosi laterale amiotrofica)</a:t>
            </a:r>
          </a:p>
          <a:p>
            <a:pPr algn="ctr">
              <a:defRPr/>
            </a:pPr>
            <a:r>
              <a:rPr lang="it-IT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Definizione</a:t>
            </a:r>
          </a:p>
        </p:txBody>
      </p:sp>
      <p:sp>
        <p:nvSpPr>
          <p:cNvPr id="16390" name="Rettangolo 6"/>
          <p:cNvSpPr>
            <a:spLocks noChangeArrowheads="1"/>
          </p:cNvSpPr>
          <p:nvPr/>
        </p:nvSpPr>
        <p:spPr bwMode="auto">
          <a:xfrm>
            <a:off x="250825" y="2133600"/>
            <a:ext cx="5257800" cy="457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2600" b="1">
                <a:latin typeface="Corbel" charset="0"/>
              </a:rPr>
              <a:t>“Malattia degenerativa selettiva dei motoneuron</a:t>
            </a:r>
            <a:r>
              <a:rPr lang="it-IT" sz="2600">
                <a:latin typeface="Corbel" charset="0"/>
              </a:rPr>
              <a:t>i che colpisce sia i neuroni superiori della corteccia motoria (I motoneurone) sia in neuroni inferiori del midollo spinale e del tronco encefalo (II motoneurone).”</a:t>
            </a:r>
          </a:p>
          <a:p>
            <a:pPr algn="ctr"/>
            <a:r>
              <a:rPr lang="it-IT" b="1">
                <a:latin typeface="Corbel" charset="0"/>
              </a:rPr>
              <a:t> </a:t>
            </a:r>
            <a:endParaRPr lang="it-IT">
              <a:latin typeface="Corbel" charset="0"/>
            </a:endParaRPr>
          </a:p>
        </p:txBody>
      </p:sp>
      <p:pic>
        <p:nvPicPr>
          <p:cNvPr id="16391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208213"/>
            <a:ext cx="2681288" cy="417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  <p:pic>
        <p:nvPicPr>
          <p:cNvPr id="51202" name="Picture 6" descr="Immagin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63" y="73025"/>
            <a:ext cx="89058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Text Box 7"/>
          <p:cNvSpPr txBox="1">
            <a:spLocks noChangeArrowheads="1"/>
          </p:cNvSpPr>
          <p:nvPr/>
        </p:nvSpPr>
        <p:spPr bwMode="auto">
          <a:xfrm>
            <a:off x="1023938" y="234950"/>
            <a:ext cx="2132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>
                <a:solidFill>
                  <a:srgbClr val="CCECFF"/>
                </a:solidFill>
              </a:rPr>
              <a:t>UNIVERSITA</a:t>
            </a:r>
            <a:r>
              <a:rPr lang="ja-JP" altLang="it-IT" sz="1200">
                <a:solidFill>
                  <a:srgbClr val="CCECFF"/>
                </a:solidFill>
              </a:rPr>
              <a:t>’</a:t>
            </a:r>
            <a:r>
              <a:rPr lang="it-IT" altLang="ja-JP" sz="1200">
                <a:solidFill>
                  <a:srgbClr val="CCECFF"/>
                </a:solidFill>
              </a:rPr>
              <a:t> DEGLI STUDI</a:t>
            </a:r>
          </a:p>
          <a:p>
            <a:pPr eaLnBrk="1" hangingPunct="1"/>
            <a:r>
              <a:rPr lang="it-IT" sz="1200">
                <a:solidFill>
                  <a:srgbClr val="CCECFF"/>
                </a:solidFill>
              </a:rPr>
              <a:t>DI PADOVA</a:t>
            </a:r>
          </a:p>
        </p:txBody>
      </p:sp>
      <p:pic>
        <p:nvPicPr>
          <p:cNvPr id="51204" name="Picture 8" descr="See full 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2800" y="73025"/>
            <a:ext cx="6032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95536" y="1211262"/>
            <a:ext cx="4248472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it-IT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RINGRAZIAMENTI</a:t>
            </a:r>
          </a:p>
          <a:p>
            <a:pPr>
              <a:defRPr/>
            </a:pPr>
            <a:r>
              <a:rPr lang="it-IT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Elena Pegoraro</a:t>
            </a:r>
          </a:p>
          <a:p>
            <a:pPr>
              <a:defRPr/>
            </a:pPr>
            <a:r>
              <a:rPr lang="it-IT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Cinzia </a:t>
            </a:r>
            <a:r>
              <a:rPr lang="it-IT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Bertolin</a:t>
            </a:r>
            <a:endParaRPr lang="it-IT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defRPr/>
            </a:pPr>
            <a:r>
              <a:rPr lang="it-IT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Giorgia </a:t>
            </a:r>
            <a:r>
              <a:rPr lang="it-IT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Querin</a:t>
            </a:r>
            <a:endParaRPr lang="it-IT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defRPr/>
            </a:pPr>
            <a:r>
              <a:rPr lang="it-IT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Luca Bello</a:t>
            </a:r>
          </a:p>
          <a:p>
            <a:pPr>
              <a:defRPr/>
            </a:pPr>
            <a:r>
              <a:rPr lang="it-IT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Claudio </a:t>
            </a:r>
            <a:r>
              <a:rPr lang="it-IT" sz="2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Semplicini</a:t>
            </a:r>
            <a:endParaRPr lang="it-IT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defRPr/>
            </a:pPr>
            <a:r>
              <a:rPr lang="it-I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Ilaria Martinelli</a:t>
            </a:r>
            <a:endParaRPr lang="it-IT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defRPr/>
            </a:pPr>
            <a:r>
              <a:rPr lang="it-IT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Enza di </a:t>
            </a:r>
            <a:r>
              <a:rPr lang="it-I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Carlo</a:t>
            </a:r>
          </a:p>
          <a:p>
            <a:pPr>
              <a:defRPr/>
            </a:pPr>
            <a:r>
              <a:rPr lang="it-I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Irene </a:t>
            </a:r>
            <a:r>
              <a:rPr lang="it-IT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Battel</a:t>
            </a:r>
            <a:endParaRPr lang="it-IT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defRPr/>
            </a:pPr>
            <a:r>
              <a:rPr lang="it-I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Francesco </a:t>
            </a:r>
            <a:r>
              <a:rPr lang="it-IT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Francini</a:t>
            </a:r>
            <a:endParaRPr lang="it-IT" sz="28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defRPr/>
            </a:pPr>
            <a:r>
              <a:rPr lang="it-I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Adriana Malena</a:t>
            </a:r>
            <a:endParaRPr lang="it-IT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defRPr/>
            </a:pPr>
            <a:r>
              <a:rPr lang="it-IT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Sonia </a:t>
            </a:r>
            <a:r>
              <a:rPr lang="it-I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Marcato</a:t>
            </a:r>
            <a:endParaRPr lang="it-IT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56792"/>
            <a:ext cx="2184326" cy="2393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814316"/>
            <a:ext cx="3206527" cy="156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6291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  <p:pic>
        <p:nvPicPr>
          <p:cNvPr id="17410" name="Picture 6" descr="Immagin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63" y="73025"/>
            <a:ext cx="89058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1023938" y="234950"/>
            <a:ext cx="2132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>
                <a:solidFill>
                  <a:srgbClr val="CCECFF"/>
                </a:solidFill>
              </a:rPr>
              <a:t>UNIVERSITA</a:t>
            </a:r>
            <a:r>
              <a:rPr lang="ja-JP" altLang="it-IT" sz="1200">
                <a:solidFill>
                  <a:srgbClr val="CCECFF"/>
                </a:solidFill>
              </a:rPr>
              <a:t>’</a:t>
            </a:r>
            <a:r>
              <a:rPr lang="it-IT" altLang="ja-JP" sz="1200">
                <a:solidFill>
                  <a:srgbClr val="CCECFF"/>
                </a:solidFill>
              </a:rPr>
              <a:t> DEGLI STUDI</a:t>
            </a:r>
          </a:p>
          <a:p>
            <a:pPr eaLnBrk="1" hangingPunct="1"/>
            <a:r>
              <a:rPr lang="it-IT" sz="1200">
                <a:solidFill>
                  <a:srgbClr val="CCECFF"/>
                </a:solidFill>
              </a:rPr>
              <a:t>DI PADOVA</a:t>
            </a:r>
          </a:p>
        </p:txBody>
      </p:sp>
      <p:pic>
        <p:nvPicPr>
          <p:cNvPr id="17412" name="Picture 8" descr="See full 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2800" y="73025"/>
            <a:ext cx="6032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179388" y="2276475"/>
            <a:ext cx="8424862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it-IT" sz="2400" u="sng" dirty="0"/>
              <a:t>Segni di sofferenza del primo motoneurone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i="1" dirty="0"/>
              <a:t>Spasticità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i="1" dirty="0"/>
              <a:t>Perdita destrezza muscolare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i="1" dirty="0"/>
              <a:t>Sindrome </a:t>
            </a:r>
            <a:r>
              <a:rPr lang="it-IT" i="1" dirty="0" err="1"/>
              <a:t>pseudobulbare</a:t>
            </a:r>
            <a:endParaRPr lang="it-IT" i="1" dirty="0"/>
          </a:p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it-IT" sz="2400" u="sng" dirty="0"/>
              <a:t>Segni di sofferenza del secondo motoneurone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i="1" dirty="0"/>
              <a:t>Atrofia muscolare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i="1" dirty="0"/>
              <a:t>Perdita di forza</a:t>
            </a:r>
          </a:p>
          <a:p>
            <a:pPr>
              <a:lnSpc>
                <a:spcPct val="13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it-IT" i="1" dirty="0"/>
              <a:t>Fascicolazioni</a:t>
            </a:r>
          </a:p>
          <a:p>
            <a:pPr>
              <a:lnSpc>
                <a:spcPct val="130000"/>
              </a:lnSpc>
              <a:spcBef>
                <a:spcPct val="20000"/>
              </a:spcBef>
            </a:pPr>
            <a:r>
              <a:rPr lang="it-IT" sz="2400" u="sng" dirty="0"/>
              <a:t>Progressione clinica</a:t>
            </a:r>
          </a:p>
          <a:p>
            <a:pPr>
              <a:spcBef>
                <a:spcPct val="20000"/>
              </a:spcBef>
            </a:pPr>
            <a:endParaRPr lang="it-IT" sz="1600" dirty="0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2843213" y="1052503"/>
            <a:ext cx="3384550" cy="954107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it-IT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SLA </a:t>
            </a:r>
          </a:p>
          <a:p>
            <a:pPr algn="ctr">
              <a:defRPr/>
            </a:pPr>
            <a:r>
              <a:rPr lang="it-IT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Quadro clinico</a:t>
            </a:r>
          </a:p>
        </p:txBody>
      </p:sp>
      <p:pic>
        <p:nvPicPr>
          <p:cNvPr id="17415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600325"/>
            <a:ext cx="2232025" cy="385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ChangeArrowheads="1"/>
          </p:cNvSpPr>
          <p:nvPr/>
        </p:nvSpPr>
        <p:spPr bwMode="auto">
          <a:xfrm>
            <a:off x="0" y="-26988"/>
            <a:ext cx="9144000" cy="10525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it-IT"/>
          </a:p>
        </p:txBody>
      </p:sp>
      <p:pic>
        <p:nvPicPr>
          <p:cNvPr id="18434" name="Picture 3" descr="unipd-logo"/>
          <p:cNvPicPr>
            <a:picLocks noChangeAspect="1" noChangeArrowheads="1"/>
          </p:cNvPicPr>
          <p:nvPr/>
        </p:nvPicPr>
        <p:blipFill>
          <a:blip r:embed="rId2">
            <a:lum bright="10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9747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 descr="966462SUB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10575" y="17463"/>
            <a:ext cx="6477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107504" y="1124744"/>
            <a:ext cx="856932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3600" b="1" dirty="0" smtClean="0"/>
              <a:t>La SLA è una malattia</a:t>
            </a:r>
          </a:p>
          <a:p>
            <a:pPr algn="ctr" eaLnBrk="1" hangingPunct="1"/>
            <a:r>
              <a:rPr lang="it-IT" sz="4400" b="1" i="1" u="sng" dirty="0" smtClean="0"/>
              <a:t>COMPLESSA</a:t>
            </a:r>
            <a:endParaRPr lang="it-IT" sz="4400" b="1" i="1" u="sng" dirty="0"/>
          </a:p>
          <a:p>
            <a:pPr algn="ctr" eaLnBrk="1" hangingPunct="1"/>
            <a:endParaRPr lang="it-IT" sz="2000" b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2924944"/>
            <a:ext cx="2924944" cy="2924944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3635896" y="2904033"/>
            <a:ext cx="50760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 err="1" smtClean="0"/>
              <a:t>complèsso</a:t>
            </a:r>
            <a:r>
              <a:rPr lang="it-IT" dirty="0" smtClean="0"/>
              <a:t> </a:t>
            </a:r>
            <a:r>
              <a:rPr lang="it-IT" dirty="0" err="1"/>
              <a:t>agg</a:t>
            </a:r>
            <a:r>
              <a:rPr lang="it-IT" dirty="0"/>
              <a:t>. [dal </a:t>
            </a:r>
            <a:r>
              <a:rPr lang="it-IT" dirty="0" err="1"/>
              <a:t>lat</a:t>
            </a:r>
            <a:r>
              <a:rPr lang="it-IT" dirty="0"/>
              <a:t>. </a:t>
            </a:r>
            <a:r>
              <a:rPr lang="it-IT" i="1" dirty="0" err="1"/>
              <a:t>complexus</a:t>
            </a:r>
            <a:r>
              <a:rPr lang="it-IT" dirty="0"/>
              <a:t>, part. pass. di </a:t>
            </a:r>
            <a:r>
              <a:rPr lang="it-IT" i="1" dirty="0" err="1"/>
              <a:t>complecti</a:t>
            </a:r>
            <a:r>
              <a:rPr lang="it-IT" dirty="0"/>
              <a:t> «stringere, comprendere, abbracciare»]. – </a:t>
            </a:r>
            <a:r>
              <a:rPr lang="it-IT" b="1" dirty="0"/>
              <a:t>1.</a:t>
            </a:r>
            <a:r>
              <a:rPr lang="it-IT" dirty="0"/>
              <a:t> </a:t>
            </a:r>
            <a:r>
              <a:rPr lang="it-IT" b="1" dirty="0"/>
              <a:t>a.</a:t>
            </a:r>
            <a:r>
              <a:rPr lang="it-IT" dirty="0"/>
              <a:t> Che </a:t>
            </a:r>
            <a:r>
              <a:rPr lang="it-IT" dirty="0">
                <a:solidFill>
                  <a:srgbClr val="FF0000"/>
                </a:solidFill>
              </a:rPr>
              <a:t>risulta dall’unione di più parti</a:t>
            </a:r>
            <a:r>
              <a:rPr lang="it-IT" dirty="0"/>
              <a:t> o elementi (contr. di </a:t>
            </a:r>
            <a:r>
              <a:rPr lang="it-IT" i="1" dirty="0"/>
              <a:t>semplice</a:t>
            </a:r>
            <a:r>
              <a:rPr lang="it-IT" dirty="0"/>
              <a:t>): </a:t>
            </a:r>
            <a:r>
              <a:rPr lang="it-IT" i="1" dirty="0"/>
              <a:t>una questione c</a:t>
            </a:r>
            <a:r>
              <a:rPr lang="it-IT" dirty="0"/>
              <a:t>., </a:t>
            </a:r>
            <a:r>
              <a:rPr lang="it-IT" i="1" dirty="0"/>
              <a:t>un ragionamento c</a:t>
            </a:r>
            <a:r>
              <a:rPr lang="it-IT" dirty="0"/>
              <a:t>.; </a:t>
            </a:r>
            <a:r>
              <a:rPr lang="it-IT" dirty="0">
                <a:solidFill>
                  <a:srgbClr val="FF0000"/>
                </a:solidFill>
              </a:rPr>
              <a:t>che ha diversi aspetti sotto cui si può o si deve considerare </a:t>
            </a:r>
            <a:r>
              <a:rPr lang="it-IT" dirty="0"/>
              <a:t>e di cui bisogna tener conto: </a:t>
            </a:r>
            <a:r>
              <a:rPr lang="it-IT" i="1" dirty="0"/>
              <a:t>è un problema c</a:t>
            </a:r>
            <a:r>
              <a:rPr lang="it-IT" dirty="0"/>
              <a:t>.; </a:t>
            </a:r>
            <a:r>
              <a:rPr lang="it-IT" dirty="0">
                <a:solidFill>
                  <a:srgbClr val="FF0000"/>
                </a:solidFill>
              </a:rPr>
              <a:t>multiforme, complicato</a:t>
            </a:r>
            <a:r>
              <a:rPr lang="it-IT" dirty="0"/>
              <a:t>: </a:t>
            </a:r>
            <a:r>
              <a:rPr lang="it-IT" i="1" dirty="0"/>
              <a:t>l’uomo è creatura c</a:t>
            </a:r>
            <a:r>
              <a:rPr lang="it-IT" dirty="0"/>
              <a:t>. (</a:t>
            </a:r>
            <a:r>
              <a:rPr lang="it-IT" dirty="0" err="1"/>
              <a:t>Lambruschini</a:t>
            </a:r>
            <a:r>
              <a:rPr lang="it-IT" dirty="0"/>
              <a:t>); </a:t>
            </a:r>
            <a:r>
              <a:rPr lang="it-IT" i="1" dirty="0"/>
              <a:t>commedia con intreccio assai c</a:t>
            </a:r>
            <a:r>
              <a:rPr lang="it-IT" dirty="0"/>
              <a:t>.; o eccessivamente elaborato, e quindi involuto, non facile, </a:t>
            </a:r>
            <a:r>
              <a:rPr lang="it-IT" dirty="0">
                <a:solidFill>
                  <a:srgbClr val="FF0000"/>
                </a:solidFill>
              </a:rPr>
              <a:t>di comprensione non immediata</a:t>
            </a:r>
            <a:r>
              <a:rPr lang="it-IT" dirty="0"/>
              <a:t>: </a:t>
            </a:r>
            <a:r>
              <a:rPr lang="it-IT" i="1" dirty="0"/>
              <a:t>un periodare complesso</a:t>
            </a:r>
            <a:r>
              <a:rPr lang="it-IT" dirty="0"/>
              <a:t>.</a:t>
            </a:r>
          </a:p>
        </p:txBody>
      </p:sp>
      <p:sp>
        <p:nvSpPr>
          <p:cNvPr id="4" name="Rettangolo 3"/>
          <p:cNvSpPr/>
          <p:nvPr/>
        </p:nvSpPr>
        <p:spPr>
          <a:xfrm>
            <a:off x="4067944" y="645333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GB" sz="1400" dirty="0" smtClean="0"/>
              <a:t>(</a:t>
            </a:r>
            <a:r>
              <a:rPr lang="en-GB" sz="1400" dirty="0" err="1" smtClean="0"/>
              <a:t>Vocabolario</a:t>
            </a:r>
            <a:r>
              <a:rPr lang="en-GB" sz="1400" dirty="0" smtClean="0"/>
              <a:t> </a:t>
            </a:r>
            <a:r>
              <a:rPr lang="en-GB" sz="1400" dirty="0" err="1" smtClean="0"/>
              <a:t>Treccani</a:t>
            </a:r>
            <a:r>
              <a:rPr lang="en-GB" sz="1400" dirty="0" smtClean="0"/>
              <a:t> online)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  <p:pic>
        <p:nvPicPr>
          <p:cNvPr id="19458" name="Picture 3" descr="Immagin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63" y="73025"/>
            <a:ext cx="89058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1023938" y="234950"/>
            <a:ext cx="2132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>
                <a:solidFill>
                  <a:srgbClr val="CCECFF"/>
                </a:solidFill>
              </a:rPr>
              <a:t>UNIVERSITA</a:t>
            </a:r>
            <a:r>
              <a:rPr lang="ja-JP" altLang="it-IT" sz="1200">
                <a:solidFill>
                  <a:srgbClr val="CCECFF"/>
                </a:solidFill>
              </a:rPr>
              <a:t>’</a:t>
            </a:r>
            <a:r>
              <a:rPr lang="it-IT" altLang="ja-JP" sz="1200">
                <a:solidFill>
                  <a:srgbClr val="CCECFF"/>
                </a:solidFill>
              </a:rPr>
              <a:t> DEGLI STUDI</a:t>
            </a:r>
          </a:p>
          <a:p>
            <a:pPr eaLnBrk="1" hangingPunct="1"/>
            <a:r>
              <a:rPr lang="it-IT" sz="1200">
                <a:solidFill>
                  <a:srgbClr val="CCECFF"/>
                </a:solidFill>
              </a:rPr>
              <a:t>DI PADOVA</a:t>
            </a:r>
          </a:p>
        </p:txBody>
      </p:sp>
      <p:pic>
        <p:nvPicPr>
          <p:cNvPr id="19460" name="Picture 5" descr="See full 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2800" y="73025"/>
            <a:ext cx="6032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6"/>
          <p:cNvSpPr>
            <a:spLocks noChangeArrowheads="1"/>
          </p:cNvSpPr>
          <p:nvPr/>
        </p:nvSpPr>
        <p:spPr bwMode="auto">
          <a:xfrm>
            <a:off x="2843213" y="1052503"/>
            <a:ext cx="3384550" cy="954107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it-IT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SLA </a:t>
            </a:r>
          </a:p>
          <a:p>
            <a:pPr algn="ctr">
              <a:defRPr/>
            </a:pPr>
            <a:r>
              <a:rPr lang="it-IT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Epidemiologia</a:t>
            </a:r>
          </a:p>
        </p:txBody>
      </p:sp>
      <p:pic>
        <p:nvPicPr>
          <p:cNvPr id="19462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2233" y="3923878"/>
            <a:ext cx="6164263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Immagin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42" y="4077072"/>
            <a:ext cx="291588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CasellaDiTesto 1"/>
          <p:cNvSpPr txBox="1">
            <a:spLocks noChangeArrowheads="1"/>
          </p:cNvSpPr>
          <p:nvPr/>
        </p:nvSpPr>
        <p:spPr bwMode="auto">
          <a:xfrm>
            <a:off x="3510408" y="6011441"/>
            <a:ext cx="1428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it-IT" sz="1800"/>
              <a:t>INCIDENZA</a:t>
            </a:r>
          </a:p>
        </p:txBody>
      </p:sp>
      <p:sp>
        <p:nvSpPr>
          <p:cNvPr id="19466" name="CasellaDiTesto 10"/>
          <p:cNvSpPr txBox="1">
            <a:spLocks noChangeArrowheads="1"/>
          </p:cNvSpPr>
          <p:nvPr/>
        </p:nvSpPr>
        <p:spPr bwMode="auto">
          <a:xfrm>
            <a:off x="6580633" y="6011441"/>
            <a:ext cx="1697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it-IT" sz="1800"/>
              <a:t>PREVALENZA</a:t>
            </a:r>
          </a:p>
        </p:txBody>
      </p:sp>
      <p:sp>
        <p:nvSpPr>
          <p:cNvPr id="13" name="CasellaDiTesto 1"/>
          <p:cNvSpPr txBox="1">
            <a:spLocks noChangeArrowheads="1"/>
          </p:cNvSpPr>
          <p:nvPr/>
        </p:nvSpPr>
        <p:spPr bwMode="auto">
          <a:xfrm>
            <a:off x="107950" y="2443038"/>
            <a:ext cx="89281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it-IT" sz="4400" dirty="0"/>
              <a:t>La SLA è un disordine </a:t>
            </a:r>
            <a:r>
              <a:rPr lang="it-IT" sz="4400" b="1" dirty="0" smtClean="0"/>
              <a:t>rara</a:t>
            </a:r>
            <a:endParaRPr lang="it-IT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  <p:pic>
        <p:nvPicPr>
          <p:cNvPr id="19458" name="Picture 3" descr="Immagin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63" y="73025"/>
            <a:ext cx="89058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1023938" y="234950"/>
            <a:ext cx="2132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>
                <a:solidFill>
                  <a:srgbClr val="CCECFF"/>
                </a:solidFill>
              </a:rPr>
              <a:t>UNIVERSITA</a:t>
            </a:r>
            <a:r>
              <a:rPr lang="ja-JP" altLang="it-IT" sz="1200">
                <a:solidFill>
                  <a:srgbClr val="CCECFF"/>
                </a:solidFill>
              </a:rPr>
              <a:t>’</a:t>
            </a:r>
            <a:r>
              <a:rPr lang="it-IT" altLang="ja-JP" sz="1200">
                <a:solidFill>
                  <a:srgbClr val="CCECFF"/>
                </a:solidFill>
              </a:rPr>
              <a:t> DEGLI STUDI</a:t>
            </a:r>
          </a:p>
          <a:p>
            <a:pPr eaLnBrk="1" hangingPunct="1"/>
            <a:r>
              <a:rPr lang="it-IT" sz="1200">
                <a:solidFill>
                  <a:srgbClr val="CCECFF"/>
                </a:solidFill>
              </a:rPr>
              <a:t>DI PADOVA</a:t>
            </a:r>
          </a:p>
        </p:txBody>
      </p:sp>
      <p:pic>
        <p:nvPicPr>
          <p:cNvPr id="19460" name="Picture 5" descr="See full size imag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2800" y="73025"/>
            <a:ext cx="6032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6"/>
          <p:cNvSpPr>
            <a:spLocks noChangeArrowheads="1"/>
          </p:cNvSpPr>
          <p:nvPr/>
        </p:nvSpPr>
        <p:spPr bwMode="auto">
          <a:xfrm>
            <a:off x="2843213" y="1052503"/>
            <a:ext cx="3384550" cy="954107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it-IT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SLA </a:t>
            </a:r>
          </a:p>
          <a:p>
            <a:pPr algn="ctr">
              <a:defRPr/>
            </a:pPr>
            <a:r>
              <a:rPr lang="it-IT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Epidemiologia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-3264028" y="186833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0160" y="2060848"/>
            <a:ext cx="6156176" cy="4414674"/>
          </a:xfrm>
          <a:prstGeom prst="rect">
            <a:avLst/>
          </a:prstGeom>
        </p:spPr>
      </p:pic>
      <p:cxnSp>
        <p:nvCxnSpPr>
          <p:cNvPr id="6" name="Connettore 1 5"/>
          <p:cNvCxnSpPr/>
          <p:nvPr/>
        </p:nvCxnSpPr>
        <p:spPr>
          <a:xfrm>
            <a:off x="3131840" y="5805264"/>
            <a:ext cx="1944216" cy="0"/>
          </a:xfrm>
          <a:prstGeom prst="line">
            <a:avLst/>
          </a:prstGeom>
          <a:ln w="158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>
            <a:off x="1835696" y="5949280"/>
            <a:ext cx="720080" cy="0"/>
          </a:xfrm>
          <a:prstGeom prst="line">
            <a:avLst/>
          </a:prstGeom>
          <a:ln w="158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4295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  <p:pic>
        <p:nvPicPr>
          <p:cNvPr id="30722" name="Picture 3" descr="Immagin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63" y="73025"/>
            <a:ext cx="89058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1023938" y="234950"/>
            <a:ext cx="2132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>
                <a:solidFill>
                  <a:srgbClr val="CCECFF"/>
                </a:solidFill>
              </a:rPr>
              <a:t>UNIVERSITA</a:t>
            </a:r>
            <a:r>
              <a:rPr lang="ja-JP" altLang="it-IT" sz="1200">
                <a:solidFill>
                  <a:srgbClr val="CCECFF"/>
                </a:solidFill>
              </a:rPr>
              <a:t>’</a:t>
            </a:r>
            <a:r>
              <a:rPr lang="it-IT" altLang="ja-JP" sz="1200">
                <a:solidFill>
                  <a:srgbClr val="CCECFF"/>
                </a:solidFill>
              </a:rPr>
              <a:t> DEGLI STUDI</a:t>
            </a:r>
          </a:p>
          <a:p>
            <a:pPr eaLnBrk="1" hangingPunct="1"/>
            <a:r>
              <a:rPr lang="it-IT" sz="1200">
                <a:solidFill>
                  <a:srgbClr val="CCECFF"/>
                </a:solidFill>
              </a:rPr>
              <a:t>DI PADOVA</a:t>
            </a:r>
          </a:p>
        </p:txBody>
      </p:sp>
      <p:pic>
        <p:nvPicPr>
          <p:cNvPr id="30724" name="Picture 5" descr="See full 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2800" y="73025"/>
            <a:ext cx="6032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2484189" y="1052503"/>
            <a:ext cx="4032027" cy="954107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it-IT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SLA</a:t>
            </a:r>
          </a:p>
          <a:p>
            <a:pPr algn="ctr">
              <a:defRPr/>
            </a:pPr>
            <a:r>
              <a:rPr lang="it-I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Malattia multifattoriale</a:t>
            </a:r>
            <a:endParaRPr lang="it-IT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0726" name="CasellaDiTesto 2"/>
          <p:cNvSpPr txBox="1">
            <a:spLocks noChangeArrowheads="1"/>
          </p:cNvSpPr>
          <p:nvPr/>
        </p:nvSpPr>
        <p:spPr bwMode="auto">
          <a:xfrm>
            <a:off x="6300788" y="5876925"/>
            <a:ext cx="1939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n-GB" sz="1800">
                <a:latin typeface="Times New Roman" charset="0"/>
                <a:cs typeface="Times New Roman" charset="0"/>
              </a:rPr>
              <a:t>(Al-Chalabi, 2013)</a:t>
            </a:r>
          </a:p>
        </p:txBody>
      </p:sp>
      <p:pic>
        <p:nvPicPr>
          <p:cNvPr id="30727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2492375"/>
            <a:ext cx="765810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0152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chemeClr val="tx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  <p:pic>
        <p:nvPicPr>
          <p:cNvPr id="30722" name="Picture 3" descr="Immagin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963" y="73025"/>
            <a:ext cx="89058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1023938" y="234950"/>
            <a:ext cx="2132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200">
                <a:solidFill>
                  <a:srgbClr val="CCECFF"/>
                </a:solidFill>
              </a:rPr>
              <a:t>UNIVERSITA</a:t>
            </a:r>
            <a:r>
              <a:rPr lang="ja-JP" altLang="it-IT" sz="1200">
                <a:solidFill>
                  <a:srgbClr val="CCECFF"/>
                </a:solidFill>
              </a:rPr>
              <a:t>’</a:t>
            </a:r>
            <a:r>
              <a:rPr lang="it-IT" altLang="ja-JP" sz="1200">
                <a:solidFill>
                  <a:srgbClr val="CCECFF"/>
                </a:solidFill>
              </a:rPr>
              <a:t> DEGLI STUDI</a:t>
            </a:r>
          </a:p>
          <a:p>
            <a:pPr eaLnBrk="1" hangingPunct="1"/>
            <a:r>
              <a:rPr lang="it-IT" sz="1200">
                <a:solidFill>
                  <a:srgbClr val="CCECFF"/>
                </a:solidFill>
              </a:rPr>
              <a:t>DI PADOVA</a:t>
            </a:r>
          </a:p>
        </p:txBody>
      </p:sp>
      <p:pic>
        <p:nvPicPr>
          <p:cNvPr id="30724" name="Picture 5" descr="See full size imag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2800" y="73025"/>
            <a:ext cx="6032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2484189" y="1052503"/>
            <a:ext cx="4032027" cy="954107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it-IT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SLA</a:t>
            </a:r>
          </a:p>
          <a:p>
            <a:pPr algn="ctr">
              <a:defRPr/>
            </a:pPr>
            <a:r>
              <a:rPr lang="it-I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Genetica</a:t>
            </a:r>
            <a:endParaRPr lang="it-IT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9" name="Gruppo 2"/>
          <p:cNvGrpSpPr>
            <a:grpSpLocks/>
          </p:cNvGrpSpPr>
          <p:nvPr/>
        </p:nvGrpSpPr>
        <p:grpSpPr bwMode="auto">
          <a:xfrm>
            <a:off x="323528" y="2626915"/>
            <a:ext cx="8496622" cy="3106341"/>
            <a:chOff x="504825" y="1989138"/>
            <a:chExt cx="8099425" cy="2773959"/>
          </a:xfrm>
        </p:grpSpPr>
        <p:pic>
          <p:nvPicPr>
            <p:cNvPr id="10" name="Immagin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825" y="1989138"/>
              <a:ext cx="8099425" cy="2324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CasellaDiTesto 2"/>
            <p:cNvSpPr txBox="1">
              <a:spLocks noChangeArrowheads="1"/>
            </p:cNvSpPr>
            <p:nvPr/>
          </p:nvSpPr>
          <p:spPr bwMode="auto">
            <a:xfrm>
              <a:off x="6000863" y="4306039"/>
              <a:ext cx="2603387" cy="457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just" eaLnBrk="1" hangingPunct="1"/>
              <a:r>
                <a:rPr lang="en-GB" sz="1800">
                  <a:latin typeface="Times New Roman" charset="0"/>
                  <a:cs typeface="Times New Roman" charset="0"/>
                </a:rPr>
                <a:t>(Laferriere, 2015)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07586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9"/>
</p:tagLst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6464</TotalTime>
  <Words>915</Words>
  <Application>Microsoft Office PowerPoint</Application>
  <PresentationFormat>Presentazione su schermo (4:3)</PresentationFormat>
  <Paragraphs>261</Paragraphs>
  <Slides>30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1" baseType="lpstr">
      <vt:lpstr>Struttura predefinita</vt:lpstr>
      <vt:lpstr>SLA: presa in carico di un paziente con malattia complessa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</vt:vector>
  </TitlesOfParts>
  <Company>Università di Padova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Dip.to di Scienze Neuroscienze</dc:creator>
  <cp:lastModifiedBy>Silvia</cp:lastModifiedBy>
  <cp:revision>143</cp:revision>
  <dcterms:created xsi:type="dcterms:W3CDTF">2010-04-30T10:01:19Z</dcterms:created>
  <dcterms:modified xsi:type="dcterms:W3CDTF">2016-10-08T09:48:03Z</dcterms:modified>
</cp:coreProperties>
</file>